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Lst>
  <p:sldSz cy="6858000" cx="9906000"/>
  <p:notesSz cx="6950075" cy="92360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120">
          <p15:clr>
            <a:srgbClr val="A4A3A4"/>
          </p15:clr>
        </p15:guide>
      </p15:sldGuideLst>
    </p:ext>
    <p:ext uri="GoogleSlidesCustomDataVersion2">
      <go:slidesCustomData xmlns:go="http://customooxmlschemas.google.com/" r:id="rId8" roundtripDataSignature="AMtx7miKYE+R2vEXRrHHRTUuVk9Rbw2x2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12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11699" cy="463408"/>
          </a:xfrm>
          <a:prstGeom prst="rect">
            <a:avLst/>
          </a:prstGeom>
          <a:noFill/>
          <a:ln>
            <a:noFill/>
          </a:ln>
        </p:spPr>
        <p:txBody>
          <a:bodyPr anchorCtr="0" anchor="t" bIns="46225" lIns="92475" spcFirstLastPara="1" rIns="92475" wrap="square" tIns="462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36768" y="0"/>
            <a:ext cx="3011699" cy="463408"/>
          </a:xfrm>
          <a:prstGeom prst="rect">
            <a:avLst/>
          </a:prstGeom>
          <a:noFill/>
          <a:ln>
            <a:noFill/>
          </a:ln>
        </p:spPr>
        <p:txBody>
          <a:bodyPr anchorCtr="0" anchor="t" bIns="46225" lIns="92475" spcFirstLastPara="1" rIns="92475" wrap="square" tIns="4622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223963" y="1154113"/>
            <a:ext cx="4502150" cy="31178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95008" y="4444861"/>
            <a:ext cx="5560060" cy="3636705"/>
          </a:xfrm>
          <a:prstGeom prst="rect">
            <a:avLst/>
          </a:prstGeom>
          <a:noFill/>
          <a:ln>
            <a:noFill/>
          </a:ln>
        </p:spPr>
        <p:txBody>
          <a:bodyPr anchorCtr="0" anchor="t" bIns="46225" lIns="92475" spcFirstLastPara="1" rIns="92475" wrap="square" tIns="4622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772669"/>
            <a:ext cx="3011699" cy="463407"/>
          </a:xfrm>
          <a:prstGeom prst="rect">
            <a:avLst/>
          </a:prstGeom>
          <a:noFill/>
          <a:ln>
            <a:noFill/>
          </a:ln>
        </p:spPr>
        <p:txBody>
          <a:bodyPr anchorCtr="0" anchor="b" bIns="46225" lIns="92475" spcFirstLastPara="1" rIns="92475" wrap="square" tIns="462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36768" y="8772669"/>
            <a:ext cx="3011699" cy="463407"/>
          </a:xfrm>
          <a:prstGeom prst="rect">
            <a:avLst/>
          </a:prstGeom>
          <a:noFill/>
          <a:ln>
            <a:noFill/>
          </a:ln>
        </p:spPr>
        <p:txBody>
          <a:bodyPr anchorCtr="0" anchor="b" bIns="46225" lIns="92475" spcFirstLastPara="1" rIns="92475" wrap="square" tIns="4622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223963" y="1154113"/>
            <a:ext cx="4502150" cy="31178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95008" y="4444861"/>
            <a:ext cx="5560060" cy="3636705"/>
          </a:xfrm>
          <a:prstGeom prst="rect">
            <a:avLst/>
          </a:prstGeom>
          <a:noFill/>
          <a:ln>
            <a:noFill/>
          </a:ln>
        </p:spPr>
        <p:txBody>
          <a:bodyPr anchorCtr="0" anchor="t" bIns="46225" lIns="92475" spcFirstLastPara="1" rIns="92475" wrap="square" tIns="462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2:notes"/>
          <p:cNvSpPr/>
          <p:nvPr>
            <p:ph idx="2" type="sldImg"/>
          </p:nvPr>
        </p:nvSpPr>
        <p:spPr>
          <a:xfrm>
            <a:off x="1223963" y="1154113"/>
            <a:ext cx="4502150" cy="31178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5" name="Google Shape;145;p2:notes"/>
          <p:cNvSpPr txBox="1"/>
          <p:nvPr>
            <p:ph idx="1" type="body"/>
          </p:nvPr>
        </p:nvSpPr>
        <p:spPr>
          <a:xfrm>
            <a:off x="695008" y="4444861"/>
            <a:ext cx="5560060" cy="3636705"/>
          </a:xfrm>
          <a:prstGeom prst="rect">
            <a:avLst/>
          </a:prstGeom>
          <a:noFill/>
          <a:ln>
            <a:noFill/>
          </a:ln>
        </p:spPr>
        <p:txBody>
          <a:bodyPr anchorCtr="0" anchor="t" bIns="46225" lIns="92475" spcFirstLastPara="1" rIns="92475" wrap="square" tIns="462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742950" y="1122363"/>
            <a:ext cx="84201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4"/>
          <p:cNvSpPr txBox="1"/>
          <p:nvPr>
            <p:ph idx="1" type="subTitle"/>
          </p:nvPr>
        </p:nvSpPr>
        <p:spPr>
          <a:xfrm>
            <a:off x="1238250" y="3602038"/>
            <a:ext cx="74295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4"/>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4"/>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4"/>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681038" y="365127"/>
            <a:ext cx="8543925"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3"/>
          <p:cNvSpPr txBox="1"/>
          <p:nvPr>
            <p:ph idx="1" type="body"/>
          </p:nvPr>
        </p:nvSpPr>
        <p:spPr>
          <a:xfrm rot="5400000">
            <a:off x="2777332" y="-270668"/>
            <a:ext cx="4351338" cy="85439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3"/>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3"/>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3"/>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5251054" y="2203054"/>
            <a:ext cx="5811838" cy="213598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4"/>
          <p:cNvSpPr txBox="1"/>
          <p:nvPr>
            <p:ph idx="1" type="body"/>
          </p:nvPr>
        </p:nvSpPr>
        <p:spPr>
          <a:xfrm rot="5400000">
            <a:off x="917179" y="128984"/>
            <a:ext cx="5811838" cy="628411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4"/>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4"/>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4"/>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681038" y="365127"/>
            <a:ext cx="8543925"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5"/>
          <p:cNvSpPr txBox="1"/>
          <p:nvPr>
            <p:ph idx="1" type="body"/>
          </p:nvPr>
        </p:nvSpPr>
        <p:spPr>
          <a:xfrm>
            <a:off x="681038" y="1825625"/>
            <a:ext cx="8543925"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5"/>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5"/>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5"/>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675879" y="1709740"/>
            <a:ext cx="8543925"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6"/>
          <p:cNvSpPr txBox="1"/>
          <p:nvPr>
            <p:ph idx="1" type="body"/>
          </p:nvPr>
        </p:nvSpPr>
        <p:spPr>
          <a:xfrm>
            <a:off x="675879" y="4589465"/>
            <a:ext cx="8543925"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6"/>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6"/>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6"/>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681038" y="365127"/>
            <a:ext cx="8543925"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7"/>
          <p:cNvSpPr txBox="1"/>
          <p:nvPr>
            <p:ph idx="1" type="body"/>
          </p:nvPr>
        </p:nvSpPr>
        <p:spPr>
          <a:xfrm>
            <a:off x="681038" y="1825625"/>
            <a:ext cx="421005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7"/>
          <p:cNvSpPr txBox="1"/>
          <p:nvPr>
            <p:ph idx="2" type="body"/>
          </p:nvPr>
        </p:nvSpPr>
        <p:spPr>
          <a:xfrm>
            <a:off x="5014913" y="1825625"/>
            <a:ext cx="421005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7"/>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7"/>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7"/>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682328" y="365127"/>
            <a:ext cx="8543925"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8"/>
          <p:cNvSpPr txBox="1"/>
          <p:nvPr>
            <p:ph idx="1" type="body"/>
          </p:nvPr>
        </p:nvSpPr>
        <p:spPr>
          <a:xfrm>
            <a:off x="682329" y="1681163"/>
            <a:ext cx="4190702"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8"/>
          <p:cNvSpPr txBox="1"/>
          <p:nvPr>
            <p:ph idx="2" type="body"/>
          </p:nvPr>
        </p:nvSpPr>
        <p:spPr>
          <a:xfrm>
            <a:off x="682329" y="2505075"/>
            <a:ext cx="4190702"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8"/>
          <p:cNvSpPr txBox="1"/>
          <p:nvPr>
            <p:ph idx="3" type="body"/>
          </p:nvPr>
        </p:nvSpPr>
        <p:spPr>
          <a:xfrm>
            <a:off x="5014913" y="1681163"/>
            <a:ext cx="4211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8"/>
          <p:cNvSpPr txBox="1"/>
          <p:nvPr>
            <p:ph idx="4" type="body"/>
          </p:nvPr>
        </p:nvSpPr>
        <p:spPr>
          <a:xfrm>
            <a:off x="5014913" y="2505075"/>
            <a:ext cx="4211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8"/>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8"/>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681038" y="365127"/>
            <a:ext cx="8543925"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9"/>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0"/>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0"/>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682328" y="457200"/>
            <a:ext cx="3194943"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1"/>
          <p:cNvSpPr txBox="1"/>
          <p:nvPr>
            <p:ph idx="1" type="body"/>
          </p:nvPr>
        </p:nvSpPr>
        <p:spPr>
          <a:xfrm>
            <a:off x="4211340" y="987427"/>
            <a:ext cx="5014913"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1"/>
          <p:cNvSpPr txBox="1"/>
          <p:nvPr>
            <p:ph idx="2" type="body"/>
          </p:nvPr>
        </p:nvSpPr>
        <p:spPr>
          <a:xfrm>
            <a:off x="682328" y="2057400"/>
            <a:ext cx="3194943"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1"/>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1"/>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1"/>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682328" y="457200"/>
            <a:ext cx="3194943"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2"/>
          <p:cNvSpPr/>
          <p:nvPr>
            <p:ph idx="2" type="pic"/>
          </p:nvPr>
        </p:nvSpPr>
        <p:spPr>
          <a:xfrm>
            <a:off x="4211340" y="987427"/>
            <a:ext cx="5014913" cy="4873625"/>
          </a:xfrm>
          <a:prstGeom prst="rect">
            <a:avLst/>
          </a:prstGeom>
          <a:noFill/>
          <a:ln>
            <a:noFill/>
          </a:ln>
        </p:spPr>
      </p:sp>
      <p:sp>
        <p:nvSpPr>
          <p:cNvPr id="68" name="Google Shape;68;p12"/>
          <p:cNvSpPr txBox="1"/>
          <p:nvPr>
            <p:ph idx="1" type="body"/>
          </p:nvPr>
        </p:nvSpPr>
        <p:spPr>
          <a:xfrm>
            <a:off x="682328" y="2057400"/>
            <a:ext cx="3194943"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2"/>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2"/>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2"/>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681038" y="365127"/>
            <a:ext cx="8543925"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3"/>
          <p:cNvSpPr txBox="1"/>
          <p:nvPr>
            <p:ph idx="1" type="body"/>
          </p:nvPr>
        </p:nvSpPr>
        <p:spPr>
          <a:xfrm>
            <a:off x="681038" y="1825625"/>
            <a:ext cx="8543925"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 Id="rId11" Type="http://schemas.openxmlformats.org/officeDocument/2006/relationships/image" Target="../media/image7.png"/><Relationship Id="rId10" Type="http://schemas.openxmlformats.org/officeDocument/2006/relationships/image" Target="../media/image4.png"/><Relationship Id="rId12" Type="http://schemas.openxmlformats.org/officeDocument/2006/relationships/image" Target="../media/image5.png"/><Relationship Id="rId9" Type="http://schemas.openxmlformats.org/officeDocument/2006/relationships/image" Target="../media/image1.png"/><Relationship Id="rId5" Type="http://schemas.openxmlformats.org/officeDocument/2006/relationships/image" Target="../media/image6.jpg"/><Relationship Id="rId6" Type="http://schemas.openxmlformats.org/officeDocument/2006/relationships/image" Target="../media/image9.png"/><Relationship Id="rId7" Type="http://schemas.openxmlformats.org/officeDocument/2006/relationships/image" Target="../media/image14.png"/><Relationship Id="rId8"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1.jpg"/><Relationship Id="rId5" Type="http://schemas.openxmlformats.org/officeDocument/2006/relationships/image" Target="../media/image12.jpg"/><Relationship Id="rId6"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4B732F"/>
            </a:gs>
            <a:gs pos="48000">
              <a:srgbClr val="73B148"/>
            </a:gs>
            <a:gs pos="100000">
              <a:srgbClr val="A8D08C"/>
            </a:gs>
          </a:gsLst>
          <a:lin ang="16200000" scaled="0"/>
        </a:gradFill>
      </p:bgPr>
    </p:bg>
    <p:spTree>
      <p:nvGrpSpPr>
        <p:cNvPr id="87" name="Shape 87"/>
        <p:cNvGrpSpPr/>
        <p:nvPr/>
      </p:nvGrpSpPr>
      <p:grpSpPr>
        <a:xfrm>
          <a:off x="0" y="0"/>
          <a:ext cx="0" cy="0"/>
          <a:chOff x="0" y="0"/>
          <a:chExt cx="0" cy="0"/>
        </a:xfrm>
      </p:grpSpPr>
      <p:grpSp>
        <p:nvGrpSpPr>
          <p:cNvPr id="88" name="Google Shape;88;p1"/>
          <p:cNvGrpSpPr/>
          <p:nvPr/>
        </p:nvGrpSpPr>
        <p:grpSpPr>
          <a:xfrm>
            <a:off x="3410403" y="935892"/>
            <a:ext cx="3393985" cy="2119355"/>
            <a:chOff x="3029402" y="973991"/>
            <a:chExt cx="3393985" cy="2119355"/>
          </a:xfrm>
        </p:grpSpPr>
        <p:pic>
          <p:nvPicPr>
            <p:cNvPr id="89" name="Google Shape;89;p1"/>
            <p:cNvPicPr preferRelativeResize="0"/>
            <p:nvPr/>
          </p:nvPicPr>
          <p:blipFill rotWithShape="1">
            <a:blip r:embed="rId3">
              <a:alphaModFix/>
            </a:blip>
            <a:srcRect b="0" l="0" r="0" t="0"/>
            <a:stretch/>
          </p:blipFill>
          <p:spPr>
            <a:xfrm>
              <a:off x="3029402" y="973991"/>
              <a:ext cx="3393985" cy="2119355"/>
            </a:xfrm>
            <a:prstGeom prst="rect">
              <a:avLst/>
            </a:prstGeom>
            <a:noFill/>
            <a:ln>
              <a:noFill/>
            </a:ln>
          </p:spPr>
        </p:pic>
        <p:sp>
          <p:nvSpPr>
            <p:cNvPr id="90" name="Google Shape;90;p1"/>
            <p:cNvSpPr/>
            <p:nvPr/>
          </p:nvSpPr>
          <p:spPr>
            <a:xfrm>
              <a:off x="3324223" y="1212056"/>
              <a:ext cx="1844675" cy="429273"/>
            </a:xfrm>
            <a:custGeom>
              <a:rect b="b" l="l" r="r" t="t"/>
              <a:pathLst>
                <a:path extrusionOk="0" h="429273" w="1844675">
                  <a:moveTo>
                    <a:pt x="0" y="72209"/>
                  </a:moveTo>
                  <a:cubicBezTo>
                    <a:pt x="0" y="32768"/>
                    <a:pt x="31974" y="794"/>
                    <a:pt x="71415" y="794"/>
                  </a:cubicBezTo>
                  <a:lnTo>
                    <a:pt x="1097758" y="0"/>
                  </a:lnTo>
                  <a:lnTo>
                    <a:pt x="1773260" y="794"/>
                  </a:lnTo>
                  <a:cubicBezTo>
                    <a:pt x="1812701" y="794"/>
                    <a:pt x="1844675" y="32768"/>
                    <a:pt x="1844675" y="72209"/>
                  </a:cubicBezTo>
                  <a:lnTo>
                    <a:pt x="1844675" y="357858"/>
                  </a:lnTo>
                  <a:cubicBezTo>
                    <a:pt x="1844675" y="397299"/>
                    <a:pt x="1812701" y="429273"/>
                    <a:pt x="1773260" y="429273"/>
                  </a:cubicBezTo>
                  <a:lnTo>
                    <a:pt x="71415" y="429273"/>
                  </a:lnTo>
                  <a:cubicBezTo>
                    <a:pt x="31974" y="429273"/>
                    <a:pt x="0" y="397299"/>
                    <a:pt x="0" y="357858"/>
                  </a:cubicBezTo>
                  <a:lnTo>
                    <a:pt x="0" y="72209"/>
                  </a:lnTo>
                  <a:close/>
                </a:path>
              </a:pathLst>
            </a:custGeom>
            <a:no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1" name="Google Shape;91;p1"/>
            <p:cNvSpPr/>
            <p:nvPr/>
          </p:nvSpPr>
          <p:spPr>
            <a:xfrm>
              <a:off x="4738688" y="2586038"/>
              <a:ext cx="1293812" cy="277812"/>
            </a:xfrm>
            <a:custGeom>
              <a:rect b="b" l="l" r="r" t="t"/>
              <a:pathLst>
                <a:path extrusionOk="0" h="429273" w="1844675">
                  <a:moveTo>
                    <a:pt x="0" y="72209"/>
                  </a:moveTo>
                  <a:cubicBezTo>
                    <a:pt x="0" y="32768"/>
                    <a:pt x="31974" y="794"/>
                    <a:pt x="71415" y="794"/>
                  </a:cubicBezTo>
                  <a:lnTo>
                    <a:pt x="1097758" y="0"/>
                  </a:lnTo>
                  <a:lnTo>
                    <a:pt x="1773260" y="794"/>
                  </a:lnTo>
                  <a:cubicBezTo>
                    <a:pt x="1812701" y="794"/>
                    <a:pt x="1844675" y="32768"/>
                    <a:pt x="1844675" y="72209"/>
                  </a:cubicBezTo>
                  <a:lnTo>
                    <a:pt x="1844675" y="357858"/>
                  </a:lnTo>
                  <a:cubicBezTo>
                    <a:pt x="1844675" y="397299"/>
                    <a:pt x="1812701" y="429273"/>
                    <a:pt x="1773260" y="429273"/>
                  </a:cubicBezTo>
                  <a:lnTo>
                    <a:pt x="71415" y="429273"/>
                  </a:lnTo>
                  <a:cubicBezTo>
                    <a:pt x="31974" y="429273"/>
                    <a:pt x="0" y="397299"/>
                    <a:pt x="0" y="357858"/>
                  </a:cubicBezTo>
                  <a:lnTo>
                    <a:pt x="0" y="72209"/>
                  </a:lnTo>
                  <a:close/>
                </a:path>
              </a:pathLst>
            </a:custGeom>
            <a:no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2" name="Google Shape;92;p1"/>
            <p:cNvSpPr/>
            <p:nvPr/>
          </p:nvSpPr>
          <p:spPr>
            <a:xfrm>
              <a:off x="4738688" y="1983437"/>
              <a:ext cx="976312" cy="221601"/>
            </a:xfrm>
            <a:custGeom>
              <a:rect b="b" l="l" r="r" t="t"/>
              <a:pathLst>
                <a:path extrusionOk="0" h="429273" w="1844675">
                  <a:moveTo>
                    <a:pt x="0" y="72209"/>
                  </a:moveTo>
                  <a:cubicBezTo>
                    <a:pt x="0" y="32768"/>
                    <a:pt x="31974" y="794"/>
                    <a:pt x="71415" y="794"/>
                  </a:cubicBezTo>
                  <a:lnTo>
                    <a:pt x="1097758" y="0"/>
                  </a:lnTo>
                  <a:lnTo>
                    <a:pt x="1773260" y="794"/>
                  </a:lnTo>
                  <a:cubicBezTo>
                    <a:pt x="1812701" y="794"/>
                    <a:pt x="1844675" y="32768"/>
                    <a:pt x="1844675" y="72209"/>
                  </a:cubicBezTo>
                  <a:lnTo>
                    <a:pt x="1844675" y="357858"/>
                  </a:lnTo>
                  <a:cubicBezTo>
                    <a:pt x="1844675" y="397299"/>
                    <a:pt x="1812701" y="429273"/>
                    <a:pt x="1773260" y="429273"/>
                  </a:cubicBezTo>
                  <a:lnTo>
                    <a:pt x="71415" y="429273"/>
                  </a:lnTo>
                  <a:cubicBezTo>
                    <a:pt x="31974" y="429273"/>
                    <a:pt x="0" y="397299"/>
                    <a:pt x="0" y="357858"/>
                  </a:cubicBezTo>
                  <a:lnTo>
                    <a:pt x="0" y="72209"/>
                  </a:lnTo>
                  <a:close/>
                </a:path>
              </a:pathLst>
            </a:custGeom>
            <a:no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3" name="Google Shape;93;p1"/>
            <p:cNvSpPr/>
            <p:nvPr/>
          </p:nvSpPr>
          <p:spPr>
            <a:xfrm>
              <a:off x="3486145" y="1539054"/>
              <a:ext cx="384180" cy="340092"/>
            </a:xfrm>
            <a:prstGeom prst="roundRect">
              <a:avLst>
                <a:gd fmla="val 23870" name="adj"/>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
        <p:nvSpPr>
          <p:cNvPr id="94" name="Google Shape;94;p1"/>
          <p:cNvSpPr/>
          <p:nvPr/>
        </p:nvSpPr>
        <p:spPr>
          <a:xfrm>
            <a:off x="126999" y="128980"/>
            <a:ext cx="9653877" cy="6595670"/>
          </a:xfrm>
          <a:prstGeom prst="roundRect">
            <a:avLst>
              <a:gd fmla="val 3197" name="adj"/>
            </a:avLst>
          </a:prstGeom>
          <a:noFill/>
          <a:ln cap="flat" cmpd="sng" w="12700">
            <a:solidFill>
              <a:schemeClr val="dk1"/>
            </a:solidFill>
            <a:prstDash val="solid"/>
            <a:miter lim="800000"/>
            <a:headEnd len="sm" w="sm" type="none"/>
            <a:tailEnd len="sm" w="sm" type="none"/>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5" name="Google Shape;95;p1"/>
          <p:cNvSpPr txBox="1"/>
          <p:nvPr/>
        </p:nvSpPr>
        <p:spPr>
          <a:xfrm>
            <a:off x="3334244" y="175057"/>
            <a:ext cx="4520706" cy="86177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800" u="none" cap="none" strike="noStrike">
                <a:solidFill>
                  <a:schemeClr val="dk1"/>
                </a:solidFill>
                <a:latin typeface="Times New Roman"/>
                <a:ea typeface="Times New Roman"/>
                <a:cs typeface="Times New Roman"/>
                <a:sym typeface="Times New Roman"/>
              </a:rPr>
              <a:t>CÁC ĐIỂM MỚI CỦA LUẬT CĂN CƯỚC</a:t>
            </a:r>
            <a:endParaRPr/>
          </a:p>
          <a:p>
            <a:pPr indent="0" lvl="0" marL="0" marR="0" rtl="0" algn="ctr">
              <a:spcBef>
                <a:spcPts val="0"/>
              </a:spcBef>
              <a:spcAft>
                <a:spcPts val="0"/>
              </a:spcAft>
              <a:buNone/>
            </a:pPr>
            <a:r>
              <a:rPr b="1" i="0" lang="en-US" sz="1600" u="none" cap="none" strike="noStrike">
                <a:solidFill>
                  <a:schemeClr val="dk1"/>
                </a:solidFill>
                <a:latin typeface="Times New Roman"/>
                <a:ea typeface="Times New Roman"/>
                <a:cs typeface="Times New Roman"/>
                <a:sym typeface="Times New Roman"/>
              </a:rPr>
              <a:t>Luật số: 26/2023/QH15</a:t>
            </a:r>
            <a:endParaRPr/>
          </a:p>
          <a:p>
            <a:pPr indent="0" lvl="0" marL="0" marR="0" rtl="0" algn="ctr">
              <a:spcBef>
                <a:spcPts val="0"/>
              </a:spcBef>
              <a:spcAft>
                <a:spcPts val="0"/>
              </a:spcAft>
              <a:buNone/>
            </a:pPr>
            <a:r>
              <a:rPr b="1" i="1" lang="en-US" sz="1600" u="none" cap="none" strike="noStrike">
                <a:solidFill>
                  <a:schemeClr val="dk1"/>
                </a:solidFill>
                <a:latin typeface="Times New Roman"/>
                <a:ea typeface="Times New Roman"/>
                <a:cs typeface="Times New Roman"/>
                <a:sym typeface="Times New Roman"/>
              </a:rPr>
              <a:t>Có hiệu lực từ ngày 01/7/2024</a:t>
            </a:r>
            <a:endParaRPr b="1" i="1" sz="1600" u="none" cap="none" strike="noStrike">
              <a:solidFill>
                <a:schemeClr val="dk1"/>
              </a:solidFill>
              <a:latin typeface="Times New Roman"/>
              <a:ea typeface="Times New Roman"/>
              <a:cs typeface="Times New Roman"/>
              <a:sym typeface="Times New Roman"/>
            </a:endParaRPr>
          </a:p>
        </p:txBody>
      </p:sp>
      <p:sp>
        <p:nvSpPr>
          <p:cNvPr id="96" name="Google Shape;96;p1"/>
          <p:cNvSpPr/>
          <p:nvPr/>
        </p:nvSpPr>
        <p:spPr>
          <a:xfrm>
            <a:off x="6939913" y="2662975"/>
            <a:ext cx="2658475" cy="715089"/>
          </a:xfrm>
          <a:prstGeom prst="roundRect">
            <a:avLst>
              <a:gd fmla="val 16667" name="adj"/>
            </a:avLst>
          </a:prstGeom>
          <a:solidFill>
            <a:schemeClr val="lt1">
              <a:alpha val="49803"/>
            </a:schemeClr>
          </a:solid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en-US" sz="1200" u="none" cap="none" strike="noStrike">
                <a:solidFill>
                  <a:schemeClr val="dk1"/>
                </a:solidFill>
                <a:latin typeface="Calibri"/>
                <a:ea typeface="Calibri"/>
                <a:cs typeface="Calibri"/>
                <a:sym typeface="Calibri"/>
              </a:rPr>
              <a:t>Thay đổi trường thông tin:</a:t>
            </a:r>
            <a:endParaRPr/>
          </a:p>
          <a:p>
            <a:pPr indent="0" lvl="0" marL="0" marR="0" rtl="0" algn="just">
              <a:spcBef>
                <a:spcPts val="0"/>
              </a:spcBef>
              <a:spcAft>
                <a:spcPts val="0"/>
              </a:spcAft>
              <a:buNone/>
            </a:pPr>
            <a:r>
              <a:rPr b="0" i="0" lang="en-US" sz="1200" u="none" cap="none" strike="noStrike">
                <a:solidFill>
                  <a:schemeClr val="dk1"/>
                </a:solidFill>
                <a:latin typeface="Calibri"/>
                <a:ea typeface="Calibri"/>
                <a:cs typeface="Calibri"/>
                <a:sym typeface="Calibri"/>
              </a:rPr>
              <a:t>“Quê quán” ☞ “Nơi đăng ký khai sinh”</a:t>
            </a:r>
            <a:endParaRPr/>
          </a:p>
          <a:p>
            <a:pPr indent="0" lvl="0" marL="0" marR="0" rtl="0" algn="just">
              <a:spcBef>
                <a:spcPts val="0"/>
              </a:spcBef>
              <a:spcAft>
                <a:spcPts val="0"/>
              </a:spcAft>
              <a:buNone/>
            </a:pPr>
            <a:r>
              <a:rPr b="0" i="0" lang="en-US" sz="1200" u="none" cap="none" strike="noStrike">
                <a:solidFill>
                  <a:schemeClr val="dk1"/>
                </a:solidFill>
                <a:latin typeface="Calibri"/>
                <a:ea typeface="Calibri"/>
                <a:cs typeface="Calibri"/>
                <a:sym typeface="Calibri"/>
              </a:rPr>
              <a:t>“Nơi thường trú” ☞ “Nơi cư trú”</a:t>
            </a:r>
            <a:endParaRPr/>
          </a:p>
        </p:txBody>
      </p:sp>
      <p:grpSp>
        <p:nvGrpSpPr>
          <p:cNvPr id="97" name="Google Shape;97;p1"/>
          <p:cNvGrpSpPr/>
          <p:nvPr/>
        </p:nvGrpSpPr>
        <p:grpSpPr>
          <a:xfrm>
            <a:off x="252061" y="233527"/>
            <a:ext cx="2983261" cy="648979"/>
            <a:chOff x="284000" y="137467"/>
            <a:chExt cx="2983261" cy="648979"/>
          </a:xfrm>
        </p:grpSpPr>
        <p:pic>
          <p:nvPicPr>
            <p:cNvPr id="98" name="Google Shape;98;p1"/>
            <p:cNvPicPr preferRelativeResize="0"/>
            <p:nvPr/>
          </p:nvPicPr>
          <p:blipFill rotWithShape="1">
            <a:blip r:embed="rId4">
              <a:alphaModFix/>
            </a:blip>
            <a:srcRect b="0" l="0" r="0" t="0"/>
            <a:stretch/>
          </p:blipFill>
          <p:spPr>
            <a:xfrm>
              <a:off x="284000" y="137467"/>
              <a:ext cx="805891" cy="648979"/>
            </a:xfrm>
            <a:prstGeom prst="rect">
              <a:avLst/>
            </a:prstGeom>
            <a:noFill/>
            <a:ln>
              <a:noFill/>
            </a:ln>
          </p:spPr>
        </p:pic>
        <p:sp>
          <p:nvSpPr>
            <p:cNvPr id="99" name="Google Shape;99;p1"/>
            <p:cNvSpPr txBox="1"/>
            <p:nvPr/>
          </p:nvSpPr>
          <p:spPr>
            <a:xfrm>
              <a:off x="1071597" y="235784"/>
              <a:ext cx="2195664"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200" u="none" cap="none" strike="noStrike">
                  <a:solidFill>
                    <a:schemeClr val="dk1"/>
                  </a:solidFill>
                  <a:latin typeface="Times New Roman"/>
                  <a:ea typeface="Times New Roman"/>
                  <a:cs typeface="Times New Roman"/>
                  <a:sym typeface="Times New Roman"/>
                </a:rPr>
                <a:t>CÔNG AN TP. HỒ CHÍ MINH</a:t>
              </a:r>
              <a:endParaRPr/>
            </a:p>
            <a:p>
              <a:pPr indent="0" lvl="0" marL="0" marR="0" rtl="0" algn="ctr">
                <a:spcBef>
                  <a:spcPts val="0"/>
                </a:spcBef>
                <a:spcAft>
                  <a:spcPts val="0"/>
                </a:spcAft>
                <a:buNone/>
              </a:pPr>
              <a:r>
                <a:rPr b="1" i="0" lang="en-US" sz="1200" u="none" cap="none" strike="noStrike">
                  <a:solidFill>
                    <a:schemeClr val="dk1"/>
                  </a:solidFill>
                  <a:latin typeface="Times New Roman"/>
                  <a:ea typeface="Times New Roman"/>
                  <a:cs typeface="Times New Roman"/>
                  <a:sym typeface="Times New Roman"/>
                </a:rPr>
                <a:t>PHÒNG CS QLHC VỀ TTXH</a:t>
              </a:r>
              <a:endParaRPr b="1" i="0" sz="1200" u="none" cap="none" strike="noStrike">
                <a:solidFill>
                  <a:schemeClr val="dk1"/>
                </a:solidFill>
                <a:latin typeface="Times New Roman"/>
                <a:ea typeface="Times New Roman"/>
                <a:cs typeface="Times New Roman"/>
                <a:sym typeface="Times New Roman"/>
              </a:endParaRPr>
            </a:p>
          </p:txBody>
        </p:sp>
      </p:grpSp>
      <p:cxnSp>
        <p:nvCxnSpPr>
          <p:cNvPr id="100" name="Google Shape;100;p1"/>
          <p:cNvCxnSpPr>
            <a:stCxn id="101" idx="2"/>
            <a:endCxn id="90" idx="1"/>
          </p:cNvCxnSpPr>
          <p:nvPr/>
        </p:nvCxnSpPr>
        <p:spPr>
          <a:xfrm>
            <a:off x="3123486" y="940466"/>
            <a:ext cx="653100" cy="234300"/>
          </a:xfrm>
          <a:prstGeom prst="straightConnector1">
            <a:avLst/>
          </a:prstGeom>
          <a:noFill/>
          <a:ln cap="flat" cmpd="sng" w="12700">
            <a:solidFill>
              <a:srgbClr val="FF0000"/>
            </a:solidFill>
            <a:prstDash val="dash"/>
            <a:miter lim="800000"/>
            <a:headEnd len="sm" w="sm" type="none"/>
            <a:tailEnd len="sm" w="sm" type="none"/>
          </a:ln>
        </p:spPr>
      </p:cxnSp>
      <p:cxnSp>
        <p:nvCxnSpPr>
          <p:cNvPr id="102" name="Google Shape;102;p1"/>
          <p:cNvCxnSpPr>
            <a:stCxn id="101" idx="5"/>
            <a:endCxn id="90" idx="7"/>
          </p:cNvCxnSpPr>
          <p:nvPr/>
        </p:nvCxnSpPr>
        <p:spPr>
          <a:xfrm>
            <a:off x="3123486" y="1533853"/>
            <a:ext cx="653100" cy="69300"/>
          </a:xfrm>
          <a:prstGeom prst="straightConnector1">
            <a:avLst/>
          </a:prstGeom>
          <a:noFill/>
          <a:ln cap="flat" cmpd="sng" w="12700">
            <a:solidFill>
              <a:srgbClr val="FF0000"/>
            </a:solidFill>
            <a:prstDash val="dash"/>
            <a:miter lim="800000"/>
            <a:headEnd len="sm" w="sm" type="none"/>
            <a:tailEnd len="sm" w="sm" type="none"/>
          </a:ln>
        </p:spPr>
      </p:cxnSp>
      <p:grpSp>
        <p:nvGrpSpPr>
          <p:cNvPr id="103" name="Google Shape;103;p1"/>
          <p:cNvGrpSpPr/>
          <p:nvPr/>
        </p:nvGrpSpPr>
        <p:grpSpPr>
          <a:xfrm>
            <a:off x="550699" y="940466"/>
            <a:ext cx="2736824" cy="1391108"/>
            <a:chOff x="169699" y="978566"/>
            <a:chExt cx="2736824" cy="1391108"/>
          </a:xfrm>
        </p:grpSpPr>
        <p:sp>
          <p:nvSpPr>
            <p:cNvPr id="104" name="Google Shape;104;p1"/>
            <p:cNvSpPr/>
            <p:nvPr/>
          </p:nvSpPr>
          <p:spPr>
            <a:xfrm>
              <a:off x="169699" y="1552429"/>
              <a:ext cx="2736824" cy="817245"/>
            </a:xfrm>
            <a:prstGeom prst="roundRect">
              <a:avLst>
                <a:gd fmla="val 16667" name="adj"/>
              </a:avLst>
            </a:prstGeom>
            <a:solidFill>
              <a:schemeClr val="lt1">
                <a:alpha val="49803"/>
              </a:schemeClr>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Bỏ “đặc điểm nhận dạng” và “vân tay”</a:t>
              </a:r>
              <a:endParaRPr/>
            </a:p>
            <a:p>
              <a:pPr indent="0" lvl="0" marL="0" marR="0" rtl="0" algn="l">
                <a:spcBef>
                  <a:spcPts val="0"/>
                </a:spcBef>
                <a:spcAft>
                  <a:spcPts val="0"/>
                </a:spcAft>
                <a:buNone/>
              </a:pPr>
              <a:r>
                <a:rPr lang="en-US" sz="1000">
                  <a:solidFill>
                    <a:schemeClr val="dk1"/>
                  </a:solidFill>
                  <a:latin typeface="Calibri"/>
                  <a:ea typeface="Calibri"/>
                  <a:cs typeface="Calibri"/>
                  <a:sym typeface="Calibri"/>
                </a:rPr>
                <a:t>2 đặc điểm này sẽ không được hiển thị trên mặt sau của thẻ căn cước mà sẽ được số hóa và lưu vào </a:t>
              </a:r>
              <a:r>
                <a:rPr b="1" lang="en-US" sz="1000">
                  <a:solidFill>
                    <a:schemeClr val="dk1"/>
                  </a:solidFill>
                  <a:latin typeface="Calibri"/>
                  <a:ea typeface="Calibri"/>
                  <a:cs typeface="Calibri"/>
                  <a:sym typeface="Calibri"/>
                </a:rPr>
                <a:t>thẻ chip</a:t>
              </a:r>
              <a:r>
                <a:rPr lang="en-US" sz="1000">
                  <a:solidFill>
                    <a:schemeClr val="dk1"/>
                  </a:solidFill>
                  <a:latin typeface="Calibri"/>
                  <a:ea typeface="Calibri"/>
                  <a:cs typeface="Calibri"/>
                  <a:sym typeface="Calibri"/>
                </a:rPr>
                <a:t>.</a:t>
              </a:r>
              <a:endParaRPr sz="1000">
                <a:solidFill>
                  <a:schemeClr val="dk1"/>
                </a:solidFill>
                <a:latin typeface="Calibri"/>
                <a:ea typeface="Calibri"/>
                <a:cs typeface="Calibri"/>
                <a:sym typeface="Calibri"/>
              </a:endParaRPr>
            </a:p>
          </p:txBody>
        </p:sp>
        <p:sp>
          <p:nvSpPr>
            <p:cNvPr id="101" name="Google Shape;101;p1"/>
            <p:cNvSpPr/>
            <p:nvPr/>
          </p:nvSpPr>
          <p:spPr>
            <a:xfrm>
              <a:off x="214575" y="978566"/>
              <a:ext cx="2626810" cy="593387"/>
            </a:xfrm>
            <a:custGeom>
              <a:rect b="b" l="l" r="r" t="t"/>
              <a:pathLst>
                <a:path extrusionOk="0" h="593387" w="2626810">
                  <a:moveTo>
                    <a:pt x="0" y="98900"/>
                  </a:moveTo>
                  <a:cubicBezTo>
                    <a:pt x="0" y="44279"/>
                    <a:pt x="44279" y="0"/>
                    <a:pt x="98900" y="0"/>
                  </a:cubicBezTo>
                  <a:lnTo>
                    <a:pt x="2527910" y="0"/>
                  </a:lnTo>
                  <a:cubicBezTo>
                    <a:pt x="2582531" y="0"/>
                    <a:pt x="2626810" y="44279"/>
                    <a:pt x="2626810" y="98900"/>
                  </a:cubicBezTo>
                  <a:lnTo>
                    <a:pt x="2626810" y="494487"/>
                  </a:lnTo>
                  <a:cubicBezTo>
                    <a:pt x="2626810" y="549108"/>
                    <a:pt x="2582531" y="593387"/>
                    <a:pt x="2527910" y="593387"/>
                  </a:cubicBezTo>
                  <a:lnTo>
                    <a:pt x="98900" y="593387"/>
                  </a:lnTo>
                  <a:cubicBezTo>
                    <a:pt x="44279" y="593387"/>
                    <a:pt x="0" y="549108"/>
                    <a:pt x="0" y="494487"/>
                  </a:cubicBezTo>
                  <a:lnTo>
                    <a:pt x="0" y="98900"/>
                  </a:lnTo>
                  <a:close/>
                </a:path>
              </a:pathLst>
            </a:custGeom>
            <a:blipFill rotWithShape="1">
              <a:blip r:embed="rId5">
                <a:alphaModFix/>
              </a:blip>
              <a:stretch>
                <a:fillRect b="0" l="0" r="0" t="0"/>
              </a:stretch>
            </a:blipFill>
            <a:ln cap="flat" cmpd="sng" w="2857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105" name="Google Shape;105;p1"/>
          <p:cNvGrpSpPr/>
          <p:nvPr/>
        </p:nvGrpSpPr>
        <p:grpSpPr>
          <a:xfrm>
            <a:off x="7151233" y="2121941"/>
            <a:ext cx="2330548" cy="535188"/>
            <a:chOff x="6455908" y="2007641"/>
            <a:chExt cx="2330548" cy="535188"/>
          </a:xfrm>
        </p:grpSpPr>
        <p:sp>
          <p:nvSpPr>
            <p:cNvPr id="106" name="Google Shape;106;p1"/>
            <p:cNvSpPr/>
            <p:nvPr/>
          </p:nvSpPr>
          <p:spPr>
            <a:xfrm>
              <a:off x="6455908" y="2007641"/>
              <a:ext cx="2230892" cy="535188"/>
            </a:xfrm>
            <a:custGeom>
              <a:rect b="b" l="l" r="r" t="t"/>
              <a:pathLst>
                <a:path extrusionOk="0" h="593387" w="2626810">
                  <a:moveTo>
                    <a:pt x="0" y="98900"/>
                  </a:moveTo>
                  <a:cubicBezTo>
                    <a:pt x="0" y="44279"/>
                    <a:pt x="44279" y="0"/>
                    <a:pt x="98900" y="0"/>
                  </a:cubicBezTo>
                  <a:lnTo>
                    <a:pt x="2527910" y="0"/>
                  </a:lnTo>
                  <a:cubicBezTo>
                    <a:pt x="2582531" y="0"/>
                    <a:pt x="2626810" y="44279"/>
                    <a:pt x="2626810" y="98900"/>
                  </a:cubicBezTo>
                  <a:lnTo>
                    <a:pt x="2626810" y="494487"/>
                  </a:lnTo>
                  <a:cubicBezTo>
                    <a:pt x="2626810" y="549108"/>
                    <a:pt x="2582531" y="593387"/>
                    <a:pt x="2527910" y="593387"/>
                  </a:cubicBezTo>
                  <a:lnTo>
                    <a:pt x="98900" y="593387"/>
                  </a:lnTo>
                  <a:cubicBezTo>
                    <a:pt x="44279" y="593387"/>
                    <a:pt x="0" y="549108"/>
                    <a:pt x="0" y="494487"/>
                  </a:cubicBezTo>
                  <a:lnTo>
                    <a:pt x="0" y="98900"/>
                  </a:lnTo>
                  <a:close/>
                </a:path>
              </a:pathLst>
            </a:custGeom>
            <a:blipFill rotWithShape="1">
              <a:blip r:embed="rId6">
                <a:alphaModFix/>
              </a:blip>
              <a:stretch>
                <a:fillRect b="0" l="0" r="0" t="0"/>
              </a:stretch>
            </a:blipFill>
            <a:ln cap="flat" cmpd="sng" w="2857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7" name="Google Shape;107;p1"/>
            <p:cNvSpPr txBox="1"/>
            <p:nvPr/>
          </p:nvSpPr>
          <p:spPr>
            <a:xfrm>
              <a:off x="7627283" y="2014393"/>
              <a:ext cx="1159173" cy="43858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
                  <a:solidFill>
                    <a:srgbClr val="2F5496"/>
                  </a:solidFill>
                  <a:latin typeface="Arial"/>
                  <a:ea typeface="Arial"/>
                  <a:cs typeface="Arial"/>
                  <a:sym typeface="Arial"/>
                </a:rPr>
                <a:t>Nơi đăng ký khai sinh</a:t>
              </a:r>
              <a:endParaRPr/>
            </a:p>
            <a:p>
              <a:pPr indent="0" lvl="0" marL="0" marR="0" rtl="0" algn="l">
                <a:spcBef>
                  <a:spcPts val="0"/>
                </a:spcBef>
                <a:spcAft>
                  <a:spcPts val="0"/>
                </a:spcAft>
                <a:buNone/>
              </a:pPr>
              <a:r>
                <a:t/>
              </a:r>
              <a:endParaRPr b="1" sz="1050">
                <a:solidFill>
                  <a:srgbClr val="2F5496"/>
                </a:solidFill>
                <a:latin typeface="Arial"/>
                <a:ea typeface="Arial"/>
                <a:cs typeface="Arial"/>
                <a:sym typeface="Arial"/>
              </a:endParaRPr>
            </a:p>
            <a:p>
              <a:pPr indent="0" lvl="0" marL="0" marR="0" rtl="0" algn="l">
                <a:spcBef>
                  <a:spcPts val="0"/>
                </a:spcBef>
                <a:spcAft>
                  <a:spcPts val="0"/>
                </a:spcAft>
                <a:buNone/>
              </a:pPr>
              <a:r>
                <a:rPr b="1" lang="en-US" sz="600">
                  <a:solidFill>
                    <a:srgbClr val="2F5496"/>
                  </a:solidFill>
                  <a:latin typeface="Arial"/>
                  <a:ea typeface="Arial"/>
                  <a:cs typeface="Arial"/>
                  <a:sym typeface="Arial"/>
                </a:rPr>
                <a:t>Nơi cư trú</a:t>
              </a:r>
              <a:endParaRPr b="1" sz="600">
                <a:solidFill>
                  <a:srgbClr val="2F5496"/>
                </a:solidFill>
                <a:latin typeface="Arial"/>
                <a:ea typeface="Arial"/>
                <a:cs typeface="Arial"/>
                <a:sym typeface="Arial"/>
              </a:endParaRPr>
            </a:p>
          </p:txBody>
        </p:sp>
      </p:grpSp>
      <p:cxnSp>
        <p:nvCxnSpPr>
          <p:cNvPr id="108" name="Google Shape;108;p1"/>
          <p:cNvCxnSpPr>
            <a:stCxn id="91" idx="6"/>
            <a:endCxn id="106" idx="6"/>
          </p:cNvCxnSpPr>
          <p:nvPr/>
        </p:nvCxnSpPr>
        <p:spPr>
          <a:xfrm flipH="1" rot="10800000">
            <a:off x="6363412" y="2657151"/>
            <a:ext cx="871800" cy="168600"/>
          </a:xfrm>
          <a:prstGeom prst="straightConnector1">
            <a:avLst/>
          </a:prstGeom>
          <a:noFill/>
          <a:ln cap="flat" cmpd="sng" w="12700">
            <a:solidFill>
              <a:srgbClr val="FF0000"/>
            </a:solidFill>
            <a:prstDash val="dash"/>
            <a:miter lim="800000"/>
            <a:headEnd len="sm" w="sm" type="none"/>
            <a:tailEnd len="sm" w="sm" type="none"/>
          </a:ln>
        </p:spPr>
      </p:cxnSp>
      <p:cxnSp>
        <p:nvCxnSpPr>
          <p:cNvPr id="109" name="Google Shape;109;p1"/>
          <p:cNvCxnSpPr>
            <a:stCxn id="91" idx="3"/>
            <a:endCxn id="106" idx="0"/>
          </p:cNvCxnSpPr>
          <p:nvPr/>
        </p:nvCxnSpPr>
        <p:spPr>
          <a:xfrm flipH="1" rot="10800000">
            <a:off x="6363412" y="2211253"/>
            <a:ext cx="787800" cy="337200"/>
          </a:xfrm>
          <a:prstGeom prst="straightConnector1">
            <a:avLst/>
          </a:prstGeom>
          <a:noFill/>
          <a:ln cap="flat" cmpd="sng" w="12700">
            <a:solidFill>
              <a:srgbClr val="FF0000"/>
            </a:solidFill>
            <a:prstDash val="dash"/>
            <a:miter lim="800000"/>
            <a:headEnd len="sm" w="sm" type="none"/>
            <a:tailEnd len="sm" w="sm" type="none"/>
          </a:ln>
        </p:spPr>
      </p:cxnSp>
      <p:grpSp>
        <p:nvGrpSpPr>
          <p:cNvPr id="110" name="Google Shape;110;p1"/>
          <p:cNvGrpSpPr/>
          <p:nvPr/>
        </p:nvGrpSpPr>
        <p:grpSpPr>
          <a:xfrm>
            <a:off x="6846307" y="875003"/>
            <a:ext cx="2737875" cy="1102277"/>
            <a:chOff x="6265281" y="922627"/>
            <a:chExt cx="2737875" cy="1102277"/>
          </a:xfrm>
        </p:grpSpPr>
        <p:sp>
          <p:nvSpPr>
            <p:cNvPr id="111" name="Google Shape;111;p1"/>
            <p:cNvSpPr/>
            <p:nvPr/>
          </p:nvSpPr>
          <p:spPr>
            <a:xfrm>
              <a:off x="6265281" y="1531152"/>
              <a:ext cx="2737875" cy="493752"/>
            </a:xfrm>
            <a:prstGeom prst="roundRect">
              <a:avLst>
                <a:gd fmla="val 16667" name="adj"/>
              </a:avLst>
            </a:prstGeom>
            <a:solidFill>
              <a:schemeClr val="lt1">
                <a:alpha val="49803"/>
              </a:schemeClr>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200">
                  <a:solidFill>
                    <a:schemeClr val="dk1"/>
                  </a:solidFill>
                  <a:latin typeface="Calibri"/>
                  <a:ea typeface="Calibri"/>
                  <a:cs typeface="Calibri"/>
                  <a:sym typeface="Calibri"/>
                </a:rPr>
                <a:t>Rút gọn tên thẻ:</a:t>
              </a:r>
              <a:endParaRPr/>
            </a:p>
            <a:p>
              <a:pPr indent="0" lvl="0" marL="0" marR="0" rtl="0" algn="l">
                <a:spcBef>
                  <a:spcPts val="0"/>
                </a:spcBef>
                <a:spcAft>
                  <a:spcPts val="0"/>
                </a:spcAft>
                <a:buNone/>
              </a:pPr>
              <a:r>
                <a:rPr lang="en-US" sz="1100">
                  <a:solidFill>
                    <a:schemeClr val="dk1"/>
                  </a:solidFill>
                  <a:latin typeface="Calibri"/>
                  <a:ea typeface="Calibri"/>
                  <a:cs typeface="Calibri"/>
                  <a:sym typeface="Calibri"/>
                </a:rPr>
                <a:t>“</a:t>
              </a:r>
              <a:r>
                <a:rPr b="1" lang="en-US" sz="1100">
                  <a:solidFill>
                    <a:schemeClr val="dk1"/>
                  </a:solidFill>
                  <a:latin typeface="Calibri"/>
                  <a:ea typeface="Calibri"/>
                  <a:cs typeface="Calibri"/>
                  <a:sym typeface="Calibri"/>
                </a:rPr>
                <a:t>CĂN CƯỚC CÔNG DÂN</a:t>
              </a:r>
              <a:r>
                <a:rPr lang="en-US" sz="1100">
                  <a:solidFill>
                    <a:schemeClr val="dk1"/>
                  </a:solidFill>
                  <a:latin typeface="Calibri"/>
                  <a:ea typeface="Calibri"/>
                  <a:cs typeface="Calibri"/>
                  <a:sym typeface="Calibri"/>
                </a:rPr>
                <a:t>” ☞ “</a:t>
              </a:r>
              <a:r>
                <a:rPr b="1" lang="en-US" sz="1100">
                  <a:solidFill>
                    <a:schemeClr val="dk1"/>
                  </a:solidFill>
                  <a:latin typeface="Calibri"/>
                  <a:ea typeface="Calibri"/>
                  <a:cs typeface="Calibri"/>
                  <a:sym typeface="Calibri"/>
                </a:rPr>
                <a:t>CĂN CƯỚC</a:t>
              </a:r>
              <a:r>
                <a:rPr lang="en-US" sz="1100">
                  <a:solidFill>
                    <a:schemeClr val="dk1"/>
                  </a:solidFill>
                  <a:latin typeface="Calibri"/>
                  <a:ea typeface="Calibri"/>
                  <a:cs typeface="Calibri"/>
                  <a:sym typeface="Calibri"/>
                </a:rPr>
                <a:t>”</a:t>
              </a:r>
              <a:endParaRPr/>
            </a:p>
          </p:txBody>
        </p:sp>
        <p:sp>
          <p:nvSpPr>
            <p:cNvPr id="112" name="Google Shape;112;p1"/>
            <p:cNvSpPr/>
            <p:nvPr/>
          </p:nvSpPr>
          <p:spPr>
            <a:xfrm>
              <a:off x="6316257" y="922627"/>
              <a:ext cx="2626810" cy="593387"/>
            </a:xfrm>
            <a:custGeom>
              <a:rect b="b" l="l" r="r" t="t"/>
              <a:pathLst>
                <a:path extrusionOk="0" h="593387" w="2626810">
                  <a:moveTo>
                    <a:pt x="0" y="98900"/>
                  </a:moveTo>
                  <a:cubicBezTo>
                    <a:pt x="0" y="44279"/>
                    <a:pt x="44279" y="0"/>
                    <a:pt x="98900" y="0"/>
                  </a:cubicBezTo>
                  <a:lnTo>
                    <a:pt x="2527910" y="0"/>
                  </a:lnTo>
                  <a:cubicBezTo>
                    <a:pt x="2582531" y="0"/>
                    <a:pt x="2626810" y="44279"/>
                    <a:pt x="2626810" y="98900"/>
                  </a:cubicBezTo>
                  <a:lnTo>
                    <a:pt x="2626810" y="494487"/>
                  </a:lnTo>
                  <a:cubicBezTo>
                    <a:pt x="2626810" y="549108"/>
                    <a:pt x="2582531" y="593387"/>
                    <a:pt x="2527910" y="593387"/>
                  </a:cubicBezTo>
                  <a:lnTo>
                    <a:pt x="98900" y="593387"/>
                  </a:lnTo>
                  <a:cubicBezTo>
                    <a:pt x="44279" y="593387"/>
                    <a:pt x="0" y="549108"/>
                    <a:pt x="0" y="494487"/>
                  </a:cubicBezTo>
                  <a:lnTo>
                    <a:pt x="0" y="98900"/>
                  </a:lnTo>
                  <a:close/>
                </a:path>
              </a:pathLst>
            </a:custGeom>
            <a:blipFill rotWithShape="1">
              <a:blip r:embed="rId7">
                <a:alphaModFix/>
              </a:blip>
              <a:stretch>
                <a:fillRect b="0" l="0" r="0" t="0"/>
              </a:stretch>
            </a:blipFill>
            <a:ln cap="flat" cmpd="sng" w="2857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cxnSp>
        <p:nvCxnSpPr>
          <p:cNvPr id="113" name="Google Shape;113;p1"/>
          <p:cNvCxnSpPr>
            <a:stCxn id="92" idx="5"/>
            <a:endCxn id="112" idx="6"/>
          </p:cNvCxnSpPr>
          <p:nvPr/>
        </p:nvCxnSpPr>
        <p:spPr>
          <a:xfrm flipH="1" rot="10800000">
            <a:off x="6096001" y="1468273"/>
            <a:ext cx="900300" cy="661800"/>
          </a:xfrm>
          <a:prstGeom prst="straightConnector1">
            <a:avLst/>
          </a:prstGeom>
          <a:noFill/>
          <a:ln cap="flat" cmpd="sng" w="12700">
            <a:solidFill>
              <a:srgbClr val="FF0000"/>
            </a:solidFill>
            <a:prstDash val="dash"/>
            <a:miter lim="800000"/>
            <a:headEnd len="sm" w="sm" type="none"/>
            <a:tailEnd len="sm" w="sm" type="none"/>
          </a:ln>
        </p:spPr>
      </p:cxnSp>
      <p:cxnSp>
        <p:nvCxnSpPr>
          <p:cNvPr id="114" name="Google Shape;114;p1"/>
          <p:cNvCxnSpPr>
            <a:stCxn id="92" idx="3"/>
            <a:endCxn id="112" idx="0"/>
          </p:cNvCxnSpPr>
          <p:nvPr/>
        </p:nvCxnSpPr>
        <p:spPr>
          <a:xfrm flipH="1" rot="10800000">
            <a:off x="6058204" y="974048"/>
            <a:ext cx="839100" cy="971700"/>
          </a:xfrm>
          <a:prstGeom prst="straightConnector1">
            <a:avLst/>
          </a:prstGeom>
          <a:noFill/>
          <a:ln cap="flat" cmpd="sng" w="12700">
            <a:solidFill>
              <a:srgbClr val="FF0000"/>
            </a:solidFill>
            <a:prstDash val="dash"/>
            <a:miter lim="800000"/>
            <a:headEnd len="sm" w="sm" type="none"/>
            <a:tailEnd len="sm" w="sm" type="none"/>
          </a:ln>
        </p:spPr>
      </p:cxnSp>
      <p:grpSp>
        <p:nvGrpSpPr>
          <p:cNvPr id="115" name="Google Shape;115;p1"/>
          <p:cNvGrpSpPr/>
          <p:nvPr/>
        </p:nvGrpSpPr>
        <p:grpSpPr>
          <a:xfrm>
            <a:off x="757110" y="2381611"/>
            <a:ext cx="3023791" cy="1021556"/>
            <a:chOff x="376109" y="2419711"/>
            <a:chExt cx="3023791" cy="1021556"/>
          </a:xfrm>
        </p:grpSpPr>
        <p:sp>
          <p:nvSpPr>
            <p:cNvPr id="116" name="Google Shape;116;p1"/>
            <p:cNvSpPr/>
            <p:nvPr/>
          </p:nvSpPr>
          <p:spPr>
            <a:xfrm>
              <a:off x="376109" y="2419711"/>
              <a:ext cx="2156766" cy="1021556"/>
            </a:xfrm>
            <a:prstGeom prst="roundRect">
              <a:avLst>
                <a:gd fmla="val 16667" name="adj"/>
              </a:avLst>
            </a:prstGeom>
            <a:solidFill>
              <a:schemeClr val="lt1">
                <a:alpha val="49803"/>
              </a:schemeClr>
            </a:solid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1200">
                  <a:solidFill>
                    <a:schemeClr val="dk1"/>
                  </a:solidFill>
                  <a:latin typeface="Calibri"/>
                  <a:ea typeface="Calibri"/>
                  <a:cs typeface="Calibri"/>
                  <a:sym typeface="Calibri"/>
                </a:rPr>
                <a:t>Thu thập dữ liệu Sinh trắc mống mắt</a:t>
              </a:r>
              <a:endParaRPr/>
            </a:p>
            <a:p>
              <a:pPr indent="-92075" lvl="0" marL="92075" marR="0" rtl="0" algn="just">
                <a:spcBef>
                  <a:spcPts val="0"/>
                </a:spcBef>
                <a:spcAft>
                  <a:spcPts val="0"/>
                </a:spcAft>
                <a:buClr>
                  <a:schemeClr val="dk1"/>
                </a:buClr>
                <a:buSzPts val="1000"/>
                <a:buFont typeface="Arial"/>
                <a:buChar char="•"/>
              </a:pPr>
              <a:r>
                <a:rPr lang="en-US" sz="1000">
                  <a:solidFill>
                    <a:schemeClr val="dk1"/>
                  </a:solidFill>
                  <a:latin typeface="Calibri"/>
                  <a:ea typeface="Calibri"/>
                  <a:cs typeface="Calibri"/>
                  <a:sym typeface="Calibri"/>
                </a:rPr>
                <a:t> Người từ đủ 06 tuổi trở lên phải lấy sinh trắc mống mắt.</a:t>
              </a:r>
              <a:endParaRPr/>
            </a:p>
            <a:p>
              <a:pPr indent="-92075" lvl="0" marL="92075" marR="0" rtl="0" algn="just">
                <a:spcBef>
                  <a:spcPts val="0"/>
                </a:spcBef>
                <a:spcAft>
                  <a:spcPts val="0"/>
                </a:spcAft>
                <a:buClr>
                  <a:schemeClr val="dk1"/>
                </a:buClr>
                <a:buSzPts val="1000"/>
                <a:buFont typeface="Arial"/>
                <a:buChar char="•"/>
              </a:pPr>
              <a:r>
                <a:rPr lang="en-US" sz="1000">
                  <a:solidFill>
                    <a:schemeClr val="dk1"/>
                  </a:solidFill>
                  <a:latin typeface="Calibri"/>
                  <a:ea typeface="Calibri"/>
                  <a:cs typeface="Calibri"/>
                  <a:sym typeface="Calibri"/>
                </a:rPr>
                <a:t> Dữ liệu sẽ được lưu vào </a:t>
              </a:r>
              <a:r>
                <a:rPr b="1" lang="en-US" sz="1000">
                  <a:solidFill>
                    <a:schemeClr val="dk1"/>
                  </a:solidFill>
                  <a:latin typeface="Calibri"/>
                  <a:ea typeface="Calibri"/>
                  <a:cs typeface="Calibri"/>
                  <a:sym typeface="Calibri"/>
                </a:rPr>
                <a:t>thẻ chip</a:t>
              </a:r>
              <a:r>
                <a:rPr lang="en-US" sz="1000">
                  <a:solidFill>
                    <a:schemeClr val="dk1"/>
                  </a:solidFill>
                  <a:latin typeface="Calibri"/>
                  <a:ea typeface="Calibri"/>
                  <a:cs typeface="Calibri"/>
                  <a:sym typeface="Calibri"/>
                </a:rPr>
                <a:t>.</a:t>
              </a:r>
              <a:endParaRPr/>
            </a:p>
          </p:txBody>
        </p:sp>
        <p:sp>
          <p:nvSpPr>
            <p:cNvPr id="117" name="Google Shape;117;p1"/>
            <p:cNvSpPr/>
            <p:nvPr/>
          </p:nvSpPr>
          <p:spPr>
            <a:xfrm>
              <a:off x="2434831" y="2448248"/>
              <a:ext cx="965069" cy="965069"/>
            </a:xfrm>
            <a:prstGeom prst="ellipse">
              <a:avLst/>
            </a:prstGeom>
            <a:blipFill rotWithShape="1">
              <a:blip r:embed="rId8">
                <a:alphaModFix/>
              </a:blip>
              <a:stretch>
                <a:fillRect b="0" l="0" r="0" t="0"/>
              </a:stretch>
            </a:blipFill>
            <a:ln cap="flat" cmpd="sng" w="3175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cxnSp>
        <p:nvCxnSpPr>
          <p:cNvPr id="118" name="Google Shape;118;p1"/>
          <p:cNvCxnSpPr>
            <a:stCxn id="117" idx="1"/>
            <a:endCxn id="93" idx="1"/>
          </p:cNvCxnSpPr>
          <p:nvPr/>
        </p:nvCxnSpPr>
        <p:spPr>
          <a:xfrm flipH="1" rot="10800000">
            <a:off x="2957163" y="1670979"/>
            <a:ext cx="909900" cy="880500"/>
          </a:xfrm>
          <a:prstGeom prst="straightConnector1">
            <a:avLst/>
          </a:prstGeom>
          <a:noFill/>
          <a:ln cap="flat" cmpd="sng" w="12700">
            <a:solidFill>
              <a:srgbClr val="41719C"/>
            </a:solidFill>
            <a:prstDash val="dash"/>
            <a:miter lim="800000"/>
            <a:headEnd len="sm" w="sm" type="none"/>
            <a:tailEnd len="sm" w="sm" type="none"/>
          </a:ln>
        </p:spPr>
      </p:cxnSp>
      <p:cxnSp>
        <p:nvCxnSpPr>
          <p:cNvPr id="119" name="Google Shape;119;p1"/>
          <p:cNvCxnSpPr>
            <a:stCxn id="117" idx="6"/>
            <a:endCxn id="93" idx="2"/>
          </p:cNvCxnSpPr>
          <p:nvPr/>
        </p:nvCxnSpPr>
        <p:spPr>
          <a:xfrm flipH="1" rot="10800000">
            <a:off x="3780901" y="1841183"/>
            <a:ext cx="278400" cy="1051500"/>
          </a:xfrm>
          <a:prstGeom prst="straightConnector1">
            <a:avLst/>
          </a:prstGeom>
          <a:noFill/>
          <a:ln cap="flat" cmpd="sng" w="12700">
            <a:solidFill>
              <a:srgbClr val="41719C"/>
            </a:solidFill>
            <a:prstDash val="dash"/>
            <a:miter lim="800000"/>
            <a:headEnd len="sm" w="sm" type="none"/>
            <a:tailEnd len="sm" w="sm" type="none"/>
          </a:ln>
        </p:spPr>
      </p:cxnSp>
      <p:sp>
        <p:nvSpPr>
          <p:cNvPr id="120" name="Google Shape;120;p1"/>
          <p:cNvSpPr/>
          <p:nvPr/>
        </p:nvSpPr>
        <p:spPr>
          <a:xfrm>
            <a:off x="3823478" y="2908155"/>
            <a:ext cx="2790357" cy="340519"/>
          </a:xfrm>
          <a:prstGeom prst="roundRect">
            <a:avLst>
              <a:gd fmla="val 16667" name="adj"/>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rgbClr val="FF0000"/>
                </a:solidFill>
                <a:latin typeface="Calibri"/>
                <a:ea typeface="Calibri"/>
                <a:cs typeface="Calibri"/>
                <a:sym typeface="Calibri"/>
              </a:rPr>
              <a:t>Một số thay đổi trên thẻ căn cước</a:t>
            </a:r>
            <a:endParaRPr b="1" sz="1400">
              <a:solidFill>
                <a:srgbClr val="FF0000"/>
              </a:solidFill>
              <a:latin typeface="Calibri"/>
              <a:ea typeface="Calibri"/>
              <a:cs typeface="Calibri"/>
              <a:sym typeface="Calibri"/>
            </a:endParaRPr>
          </a:p>
        </p:txBody>
      </p:sp>
      <p:sp>
        <p:nvSpPr>
          <p:cNvPr id="121" name="Google Shape;121;p1"/>
          <p:cNvSpPr/>
          <p:nvPr/>
        </p:nvSpPr>
        <p:spPr>
          <a:xfrm>
            <a:off x="6515316" y="1533853"/>
            <a:ext cx="411485" cy="411485"/>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3</a:t>
            </a:r>
            <a:endParaRPr b="1" sz="1800">
              <a:solidFill>
                <a:schemeClr val="lt1"/>
              </a:solidFill>
              <a:latin typeface="Calibri"/>
              <a:ea typeface="Calibri"/>
              <a:cs typeface="Calibri"/>
              <a:sym typeface="Calibri"/>
            </a:endParaRPr>
          </a:p>
        </p:txBody>
      </p:sp>
      <p:sp>
        <p:nvSpPr>
          <p:cNvPr id="122" name="Google Shape;122;p1"/>
          <p:cNvSpPr/>
          <p:nvPr/>
        </p:nvSpPr>
        <p:spPr>
          <a:xfrm>
            <a:off x="6640564" y="2835990"/>
            <a:ext cx="411485" cy="411485"/>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4</a:t>
            </a:r>
            <a:endParaRPr b="1" sz="1800">
              <a:solidFill>
                <a:schemeClr val="lt1"/>
              </a:solidFill>
              <a:latin typeface="Calibri"/>
              <a:ea typeface="Calibri"/>
              <a:cs typeface="Calibri"/>
              <a:sym typeface="Calibri"/>
            </a:endParaRPr>
          </a:p>
        </p:txBody>
      </p:sp>
      <p:sp>
        <p:nvSpPr>
          <p:cNvPr id="123" name="Google Shape;123;p1"/>
          <p:cNvSpPr/>
          <p:nvPr/>
        </p:nvSpPr>
        <p:spPr>
          <a:xfrm>
            <a:off x="252061" y="1725973"/>
            <a:ext cx="411485" cy="411485"/>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1</a:t>
            </a:r>
            <a:endParaRPr b="1" sz="1800">
              <a:solidFill>
                <a:schemeClr val="lt1"/>
              </a:solidFill>
              <a:latin typeface="Calibri"/>
              <a:ea typeface="Calibri"/>
              <a:cs typeface="Calibri"/>
              <a:sym typeface="Calibri"/>
            </a:endParaRPr>
          </a:p>
        </p:txBody>
      </p:sp>
      <p:sp>
        <p:nvSpPr>
          <p:cNvPr id="124" name="Google Shape;124;p1"/>
          <p:cNvSpPr/>
          <p:nvPr/>
        </p:nvSpPr>
        <p:spPr>
          <a:xfrm>
            <a:off x="457803" y="2686072"/>
            <a:ext cx="411485" cy="411485"/>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2</a:t>
            </a:r>
            <a:endParaRPr b="1" sz="1800">
              <a:solidFill>
                <a:schemeClr val="lt1"/>
              </a:solidFill>
              <a:latin typeface="Calibri"/>
              <a:ea typeface="Calibri"/>
              <a:cs typeface="Calibri"/>
              <a:sym typeface="Calibri"/>
            </a:endParaRPr>
          </a:p>
        </p:txBody>
      </p:sp>
      <p:sp>
        <p:nvSpPr>
          <p:cNvPr id="125" name="Google Shape;125;p1"/>
          <p:cNvSpPr/>
          <p:nvPr/>
        </p:nvSpPr>
        <p:spPr>
          <a:xfrm>
            <a:off x="274955" y="6286792"/>
            <a:ext cx="9377328" cy="398100"/>
          </a:xfrm>
          <a:prstGeom prst="roundRect">
            <a:avLst>
              <a:gd fmla="val 25762" name="adj"/>
            </a:avLst>
          </a:prstGeom>
          <a:no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1300">
                <a:solidFill>
                  <a:schemeClr val="lt1"/>
                </a:solidFill>
                <a:latin typeface="Times New Roman"/>
                <a:ea typeface="Times New Roman"/>
                <a:cs typeface="Times New Roman"/>
                <a:sym typeface="Times New Roman"/>
              </a:rPr>
              <a:t>Mọi thắc mắc vui lòng liên hệ Phòng Cảnh sát QLHC về TTXH – Công an TP. Hồ Chí Minh qua số điện thoại: 069.318.7111</a:t>
            </a:r>
            <a:endParaRPr/>
          </a:p>
          <a:p>
            <a:pPr indent="0" lvl="0" marL="0" marR="0" rtl="0" algn="ctr">
              <a:spcBef>
                <a:spcPts val="0"/>
              </a:spcBef>
              <a:spcAft>
                <a:spcPts val="0"/>
              </a:spcAft>
              <a:buNone/>
            </a:pPr>
            <a:r>
              <a:rPr lang="en-US" sz="1300">
                <a:solidFill>
                  <a:schemeClr val="lt1"/>
                </a:solidFill>
                <a:latin typeface="Times New Roman"/>
                <a:ea typeface="Times New Roman"/>
                <a:cs typeface="Times New Roman"/>
                <a:sym typeface="Times New Roman"/>
              </a:rPr>
              <a:t>hoặc Đội Cảnh sát QLHC về TTXH - Công an quận/huyện/TP.Thủ Đức hoặc Công an cấp xã nơi cư trú để được hướng dẫn.</a:t>
            </a:r>
            <a:endParaRPr sz="1300">
              <a:solidFill>
                <a:schemeClr val="lt1"/>
              </a:solidFill>
              <a:latin typeface="Times New Roman"/>
              <a:ea typeface="Times New Roman"/>
              <a:cs typeface="Times New Roman"/>
              <a:sym typeface="Times New Roman"/>
            </a:endParaRPr>
          </a:p>
        </p:txBody>
      </p:sp>
      <p:grpSp>
        <p:nvGrpSpPr>
          <p:cNvPr id="126" name="Google Shape;126;p1"/>
          <p:cNvGrpSpPr/>
          <p:nvPr/>
        </p:nvGrpSpPr>
        <p:grpSpPr>
          <a:xfrm>
            <a:off x="2395187" y="3475204"/>
            <a:ext cx="5558189" cy="2868861"/>
            <a:chOff x="3520507" y="3494308"/>
            <a:chExt cx="6368806" cy="2868861"/>
          </a:xfrm>
        </p:grpSpPr>
        <p:sp>
          <p:nvSpPr>
            <p:cNvPr id="127" name="Google Shape;127;p1"/>
            <p:cNvSpPr/>
            <p:nvPr/>
          </p:nvSpPr>
          <p:spPr>
            <a:xfrm>
              <a:off x="3520507" y="3494308"/>
              <a:ext cx="5975071" cy="2792245"/>
            </a:xfrm>
            <a:prstGeom prst="roundRect">
              <a:avLst>
                <a:gd fmla="val 7090" name="adj"/>
              </a:avLst>
            </a:prstGeom>
            <a:solidFill>
              <a:srgbClr val="BBD6EE"/>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8" name="Google Shape;128;p1"/>
            <p:cNvSpPr/>
            <p:nvPr/>
          </p:nvSpPr>
          <p:spPr>
            <a:xfrm>
              <a:off x="3795248" y="4266976"/>
              <a:ext cx="2492395" cy="1123712"/>
            </a:xfrm>
            <a:prstGeom prst="roundRect">
              <a:avLst>
                <a:gd fmla="val 16667" name="adj"/>
              </a:avLst>
            </a:prstGeom>
            <a:solidFill>
              <a:schemeClr val="lt1">
                <a:alpha val="29803"/>
              </a:schemeClr>
            </a:solidFill>
            <a:ln>
              <a:noFill/>
            </a:ln>
          </p:spPr>
          <p:txBody>
            <a:bodyPr anchorCtr="0" anchor="t" bIns="45700" lIns="91425" spcFirstLastPara="1" rIns="91425" wrap="square" tIns="45700">
              <a:spAutoFit/>
            </a:bodyPr>
            <a:lstStyle/>
            <a:p>
              <a:pPr indent="-63500" lvl="0" marL="0" marR="0" rtl="0" algn="just">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 Công dân Việt Nam đã được cấp thẻ căn cước phải thực hiện cấp đổi thẻ căn cước khi đủ 14 tuổi, 25 tuổi, 40 tuổi và 60 tuổi. </a:t>
              </a:r>
              <a:endParaRPr/>
            </a:p>
            <a:p>
              <a:pPr indent="-63500" lvl="0" marL="0" marR="0" rtl="0" algn="just">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 Công dân </a:t>
              </a:r>
              <a:r>
                <a:rPr b="1" lang="en-US" sz="1000">
                  <a:solidFill>
                    <a:schemeClr val="dk1"/>
                  </a:solidFill>
                  <a:latin typeface="Calibri"/>
                  <a:ea typeface="Calibri"/>
                  <a:cs typeface="Calibri"/>
                  <a:sym typeface="Calibri"/>
                </a:rPr>
                <a:t>dưới 14 tuổi</a:t>
              </a:r>
              <a:r>
                <a:rPr lang="en-US" sz="1000">
                  <a:solidFill>
                    <a:schemeClr val="dk1"/>
                  </a:solidFill>
                  <a:latin typeface="Calibri"/>
                  <a:ea typeface="Calibri"/>
                  <a:cs typeface="Calibri"/>
                  <a:sym typeface="Calibri"/>
                </a:rPr>
                <a:t> được cấp thẻ căn cước theo nhu cầu</a:t>
              </a:r>
              <a:endParaRPr sz="1000">
                <a:solidFill>
                  <a:schemeClr val="dk1"/>
                </a:solidFill>
                <a:latin typeface="Calibri"/>
                <a:ea typeface="Calibri"/>
                <a:cs typeface="Calibri"/>
                <a:sym typeface="Calibri"/>
              </a:endParaRPr>
            </a:p>
          </p:txBody>
        </p:sp>
        <p:sp>
          <p:nvSpPr>
            <p:cNvPr id="129" name="Google Shape;129;p1"/>
            <p:cNvSpPr/>
            <p:nvPr/>
          </p:nvSpPr>
          <p:spPr>
            <a:xfrm>
              <a:off x="4244042" y="5419779"/>
              <a:ext cx="3866264" cy="783193"/>
            </a:xfrm>
            <a:prstGeom prst="roundRect">
              <a:avLst>
                <a:gd fmla="val 16667" name="adj"/>
              </a:avLst>
            </a:prstGeom>
            <a:solidFill>
              <a:schemeClr val="lt1">
                <a:alpha val="29803"/>
              </a:schemeClr>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Giấy tờ mới: “</a:t>
              </a:r>
              <a:r>
                <a:rPr b="1" lang="en-US" sz="1000">
                  <a:solidFill>
                    <a:schemeClr val="dk1"/>
                  </a:solidFill>
                  <a:latin typeface="Calibri"/>
                  <a:ea typeface="Calibri"/>
                  <a:cs typeface="Calibri"/>
                  <a:sym typeface="Calibri"/>
                </a:rPr>
                <a:t>Giấy chứng nhận căn cước”</a:t>
              </a:r>
              <a:endParaRPr/>
            </a:p>
            <a:p>
              <a:pPr indent="0" lvl="0" marL="0" marR="0" rtl="0" algn="l">
                <a:spcBef>
                  <a:spcPts val="0"/>
                </a:spcBef>
                <a:spcAft>
                  <a:spcPts val="0"/>
                </a:spcAft>
                <a:buNone/>
              </a:pPr>
              <a:r>
                <a:rPr lang="en-US" sz="1000">
                  <a:solidFill>
                    <a:schemeClr val="dk1"/>
                  </a:solidFill>
                  <a:latin typeface="Calibri"/>
                  <a:ea typeface="Calibri"/>
                  <a:cs typeface="Calibri"/>
                  <a:sym typeface="Calibri"/>
                </a:rPr>
                <a:t>- Là </a:t>
              </a:r>
              <a:r>
                <a:rPr b="1" lang="en-US" sz="1000">
                  <a:solidFill>
                    <a:schemeClr val="dk1"/>
                  </a:solidFill>
                  <a:latin typeface="Calibri"/>
                  <a:ea typeface="Calibri"/>
                  <a:cs typeface="Calibri"/>
                  <a:sym typeface="Calibri"/>
                </a:rPr>
                <a:t>giấy tờ tùy thân </a:t>
              </a:r>
              <a:r>
                <a:rPr lang="en-US" sz="1000">
                  <a:solidFill>
                    <a:schemeClr val="dk1"/>
                  </a:solidFill>
                  <a:latin typeface="Calibri"/>
                  <a:ea typeface="Calibri"/>
                  <a:cs typeface="Calibri"/>
                  <a:sym typeface="Calibri"/>
                </a:rPr>
                <a:t>chứa thông tin căn cước.</a:t>
              </a:r>
              <a:endParaRPr/>
            </a:p>
            <a:p>
              <a:pPr indent="0" lvl="0" marL="0" marR="0" rtl="0" algn="l">
                <a:spcBef>
                  <a:spcPts val="0"/>
                </a:spcBef>
                <a:spcAft>
                  <a:spcPts val="0"/>
                </a:spcAft>
                <a:buNone/>
              </a:pPr>
              <a:r>
                <a:rPr lang="en-US" sz="1000">
                  <a:solidFill>
                    <a:schemeClr val="dk1"/>
                  </a:solidFill>
                  <a:latin typeface="Calibri"/>
                  <a:ea typeface="Calibri"/>
                  <a:cs typeface="Calibri"/>
                  <a:sym typeface="Calibri"/>
                </a:rPr>
                <a:t>- Dành cho </a:t>
              </a:r>
              <a:r>
                <a:rPr b="1" lang="en-US" sz="1000">
                  <a:solidFill>
                    <a:schemeClr val="dk1"/>
                  </a:solidFill>
                  <a:latin typeface="Calibri"/>
                  <a:ea typeface="Calibri"/>
                  <a:cs typeface="Calibri"/>
                  <a:sym typeface="Calibri"/>
                </a:rPr>
                <a:t>người gốc Việt chưa xác định được quốc tịch.</a:t>
              </a:r>
              <a:endParaRPr/>
            </a:p>
            <a:p>
              <a:pPr indent="0" lvl="0" marL="0" marR="0" rtl="0" algn="l">
                <a:spcBef>
                  <a:spcPts val="0"/>
                </a:spcBef>
                <a:spcAft>
                  <a:spcPts val="0"/>
                </a:spcAft>
                <a:buNone/>
              </a:pPr>
              <a:r>
                <a:rPr lang="en-US" sz="1000">
                  <a:solidFill>
                    <a:schemeClr val="dk1"/>
                  </a:solidFill>
                  <a:latin typeface="Calibri"/>
                  <a:ea typeface="Calibri"/>
                  <a:cs typeface="Calibri"/>
                  <a:sym typeface="Calibri"/>
                </a:rPr>
                <a:t>- Do cơ quan quản lý Căn cước cấp.</a:t>
              </a:r>
              <a:endParaRPr/>
            </a:p>
          </p:txBody>
        </p:sp>
        <p:grpSp>
          <p:nvGrpSpPr>
            <p:cNvPr id="130" name="Google Shape;130;p1"/>
            <p:cNvGrpSpPr/>
            <p:nvPr/>
          </p:nvGrpSpPr>
          <p:grpSpPr>
            <a:xfrm>
              <a:off x="4449425" y="3644597"/>
              <a:ext cx="1124338" cy="774541"/>
              <a:chOff x="4118633" y="4373170"/>
              <a:chExt cx="1124338" cy="774541"/>
            </a:xfrm>
          </p:grpSpPr>
          <p:pic>
            <p:nvPicPr>
              <p:cNvPr id="131" name="Google Shape;131;p1"/>
              <p:cNvPicPr preferRelativeResize="0"/>
              <p:nvPr/>
            </p:nvPicPr>
            <p:blipFill rotWithShape="1">
              <a:blip r:embed="rId9">
                <a:alphaModFix/>
              </a:blip>
              <a:srcRect b="0" l="0" r="0" t="0"/>
              <a:stretch/>
            </p:blipFill>
            <p:spPr>
              <a:xfrm>
                <a:off x="4468430" y="4373170"/>
                <a:ext cx="774541" cy="774541"/>
              </a:xfrm>
              <a:prstGeom prst="rect">
                <a:avLst/>
              </a:prstGeom>
              <a:noFill/>
              <a:ln>
                <a:noFill/>
              </a:ln>
            </p:spPr>
          </p:pic>
          <p:pic>
            <p:nvPicPr>
              <p:cNvPr id="132" name="Google Shape;132;p1"/>
              <p:cNvPicPr preferRelativeResize="0"/>
              <p:nvPr/>
            </p:nvPicPr>
            <p:blipFill rotWithShape="1">
              <a:blip r:embed="rId10">
                <a:alphaModFix/>
              </a:blip>
              <a:srcRect b="0" l="0" r="0" t="0"/>
              <a:stretch/>
            </p:blipFill>
            <p:spPr>
              <a:xfrm>
                <a:off x="4118633" y="4558398"/>
                <a:ext cx="476123" cy="476122"/>
              </a:xfrm>
              <a:prstGeom prst="rect">
                <a:avLst/>
              </a:prstGeom>
              <a:noFill/>
              <a:ln>
                <a:noFill/>
              </a:ln>
            </p:spPr>
          </p:pic>
        </p:grpSp>
        <p:grpSp>
          <p:nvGrpSpPr>
            <p:cNvPr id="133" name="Google Shape;133;p1"/>
            <p:cNvGrpSpPr/>
            <p:nvPr/>
          </p:nvGrpSpPr>
          <p:grpSpPr>
            <a:xfrm>
              <a:off x="7856792" y="4965308"/>
              <a:ext cx="1282440" cy="1397861"/>
              <a:chOff x="6971161" y="5097651"/>
              <a:chExt cx="1460609" cy="1572541"/>
            </a:xfrm>
          </p:grpSpPr>
          <p:pic>
            <p:nvPicPr>
              <p:cNvPr id="134" name="Google Shape;134;p1"/>
              <p:cNvPicPr preferRelativeResize="0"/>
              <p:nvPr/>
            </p:nvPicPr>
            <p:blipFill rotWithShape="1">
              <a:blip r:embed="rId11">
                <a:alphaModFix/>
              </a:blip>
              <a:srcRect b="0" l="0" r="0" t="0"/>
              <a:stretch/>
            </p:blipFill>
            <p:spPr>
              <a:xfrm flipH="1" rot="10800000">
                <a:off x="6971161" y="5097651"/>
                <a:ext cx="1460609" cy="1572541"/>
              </a:xfrm>
              <a:prstGeom prst="rect">
                <a:avLst/>
              </a:prstGeom>
              <a:noFill/>
              <a:ln>
                <a:noFill/>
              </a:ln>
            </p:spPr>
          </p:pic>
          <p:sp>
            <p:nvSpPr>
              <p:cNvPr id="135" name="Google Shape;135;p1"/>
              <p:cNvSpPr txBox="1"/>
              <p:nvPr/>
            </p:nvSpPr>
            <p:spPr>
              <a:xfrm>
                <a:off x="7266611" y="5343176"/>
                <a:ext cx="788833" cy="86559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100">
                    <a:solidFill>
                      <a:schemeClr val="dk1"/>
                    </a:solidFill>
                    <a:latin typeface="Calibri"/>
                    <a:ea typeface="Calibri"/>
                    <a:cs typeface="Calibri"/>
                    <a:sym typeface="Calibri"/>
                  </a:rPr>
                  <a:t>Chứng nhận căn cước</a:t>
                </a:r>
                <a:endParaRPr b="1" sz="1100">
                  <a:solidFill>
                    <a:schemeClr val="dk1"/>
                  </a:solidFill>
                  <a:latin typeface="Calibri"/>
                  <a:ea typeface="Calibri"/>
                  <a:cs typeface="Calibri"/>
                  <a:sym typeface="Calibri"/>
                </a:endParaRPr>
              </a:p>
            </p:txBody>
          </p:sp>
        </p:grpSp>
        <p:sp>
          <p:nvSpPr>
            <p:cNvPr id="136" name="Google Shape;136;p1"/>
            <p:cNvSpPr txBox="1"/>
            <p:nvPr/>
          </p:nvSpPr>
          <p:spPr>
            <a:xfrm>
              <a:off x="3801787" y="3498466"/>
              <a:ext cx="190822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0070C0"/>
                  </a:solidFill>
                  <a:latin typeface="Calibri"/>
                  <a:ea typeface="Calibri"/>
                  <a:cs typeface="Calibri"/>
                  <a:sym typeface="Calibri"/>
                </a:rPr>
                <a:t>Các thay đổi khác:</a:t>
              </a:r>
              <a:endParaRPr b="1" sz="1800">
                <a:solidFill>
                  <a:srgbClr val="0070C0"/>
                </a:solidFill>
                <a:latin typeface="Calibri"/>
                <a:ea typeface="Calibri"/>
                <a:cs typeface="Calibri"/>
                <a:sym typeface="Calibri"/>
              </a:endParaRPr>
            </a:p>
          </p:txBody>
        </p:sp>
        <p:grpSp>
          <p:nvGrpSpPr>
            <p:cNvPr id="137" name="Google Shape;137;p1"/>
            <p:cNvGrpSpPr/>
            <p:nvPr/>
          </p:nvGrpSpPr>
          <p:grpSpPr>
            <a:xfrm>
              <a:off x="6353129" y="3676090"/>
              <a:ext cx="3536184" cy="1048821"/>
              <a:chOff x="5878177" y="3646933"/>
              <a:chExt cx="3536184" cy="1048821"/>
            </a:xfrm>
          </p:grpSpPr>
          <p:sp>
            <p:nvSpPr>
              <p:cNvPr id="138" name="Google Shape;138;p1"/>
              <p:cNvSpPr/>
              <p:nvPr/>
            </p:nvSpPr>
            <p:spPr>
              <a:xfrm>
                <a:off x="5878177" y="3657172"/>
                <a:ext cx="2174386" cy="1038582"/>
              </a:xfrm>
              <a:prstGeom prst="roundRect">
                <a:avLst>
                  <a:gd fmla="val 16667" name="adj"/>
                </a:avLst>
              </a:prstGeom>
              <a:solidFill>
                <a:schemeClr val="lt1">
                  <a:alpha val="29803"/>
                </a:schemeClr>
              </a:solid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100">
                    <a:solidFill>
                      <a:schemeClr val="dk1"/>
                    </a:solidFill>
                    <a:latin typeface="Calibri"/>
                    <a:ea typeface="Calibri"/>
                    <a:cs typeface="Calibri"/>
                    <a:sym typeface="Calibri"/>
                  </a:rPr>
                  <a:t>Từ ngày 01/7/2024, mỗi công dân sẽ có 01 </a:t>
                </a:r>
                <a:r>
                  <a:rPr b="1" lang="en-US" sz="1100">
                    <a:solidFill>
                      <a:schemeClr val="dk1"/>
                    </a:solidFill>
                    <a:latin typeface="Calibri"/>
                    <a:ea typeface="Calibri"/>
                    <a:cs typeface="Calibri"/>
                    <a:sym typeface="Calibri"/>
                  </a:rPr>
                  <a:t>Căn cước điện tử</a:t>
                </a:r>
                <a:r>
                  <a:rPr lang="en-US" sz="1100">
                    <a:solidFill>
                      <a:schemeClr val="dk1"/>
                    </a:solidFill>
                    <a:latin typeface="Calibri"/>
                    <a:ea typeface="Calibri"/>
                    <a:cs typeface="Calibri"/>
                    <a:sym typeface="Calibri"/>
                  </a:rPr>
                  <a:t>, được thể hiện qua tài khoản định danh điện tử (</a:t>
                </a:r>
                <a:r>
                  <a:rPr b="1" lang="en-US" sz="1100">
                    <a:solidFill>
                      <a:schemeClr val="dk1"/>
                    </a:solidFill>
                    <a:latin typeface="Calibri"/>
                    <a:ea typeface="Calibri"/>
                    <a:cs typeface="Calibri"/>
                    <a:sym typeface="Calibri"/>
                  </a:rPr>
                  <a:t>Ứng dụng VNeID</a:t>
                </a:r>
                <a:r>
                  <a:rPr lang="en-US" sz="1100">
                    <a:solidFill>
                      <a:schemeClr val="dk1"/>
                    </a:solidFill>
                    <a:latin typeface="Calibri"/>
                    <a:ea typeface="Calibri"/>
                    <a:cs typeface="Calibri"/>
                    <a:sym typeface="Calibri"/>
                  </a:rPr>
                  <a:t>).</a:t>
                </a:r>
                <a:endParaRPr/>
              </a:p>
            </p:txBody>
          </p:sp>
          <p:pic>
            <p:nvPicPr>
              <p:cNvPr id="139" name="Google Shape;139;p1"/>
              <p:cNvPicPr preferRelativeResize="0"/>
              <p:nvPr/>
            </p:nvPicPr>
            <p:blipFill rotWithShape="1">
              <a:blip r:embed="rId12">
                <a:alphaModFix/>
              </a:blip>
              <a:srcRect b="0" l="0" r="0" t="0"/>
              <a:stretch/>
            </p:blipFill>
            <p:spPr>
              <a:xfrm>
                <a:off x="7539842" y="3646933"/>
                <a:ext cx="1874519" cy="937260"/>
              </a:xfrm>
              <a:prstGeom prst="rect">
                <a:avLst/>
              </a:prstGeom>
              <a:noFill/>
              <a:ln>
                <a:noFill/>
              </a:ln>
            </p:spPr>
          </p:pic>
        </p:grpSp>
      </p:grpSp>
      <p:sp>
        <p:nvSpPr>
          <p:cNvPr id="140" name="Google Shape;140;p1"/>
          <p:cNvSpPr/>
          <p:nvPr/>
        </p:nvSpPr>
        <p:spPr>
          <a:xfrm>
            <a:off x="4526014" y="3645615"/>
            <a:ext cx="411485" cy="411485"/>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5</a:t>
            </a:r>
            <a:endParaRPr b="1" sz="1800">
              <a:solidFill>
                <a:schemeClr val="lt1"/>
              </a:solidFill>
              <a:latin typeface="Calibri"/>
              <a:ea typeface="Calibri"/>
              <a:cs typeface="Calibri"/>
              <a:sym typeface="Calibri"/>
            </a:endParaRPr>
          </a:p>
        </p:txBody>
      </p:sp>
      <p:sp>
        <p:nvSpPr>
          <p:cNvPr id="141" name="Google Shape;141;p1"/>
          <p:cNvSpPr/>
          <p:nvPr/>
        </p:nvSpPr>
        <p:spPr>
          <a:xfrm>
            <a:off x="2668639" y="5626815"/>
            <a:ext cx="411485" cy="411485"/>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7</a:t>
            </a:r>
            <a:endParaRPr b="1" sz="1800">
              <a:solidFill>
                <a:schemeClr val="lt1"/>
              </a:solidFill>
              <a:latin typeface="Calibri"/>
              <a:ea typeface="Calibri"/>
              <a:cs typeface="Calibri"/>
              <a:sym typeface="Calibri"/>
            </a:endParaRPr>
          </a:p>
        </p:txBody>
      </p:sp>
      <p:sp>
        <p:nvSpPr>
          <p:cNvPr id="142" name="Google Shape;142;p1"/>
          <p:cNvSpPr/>
          <p:nvPr/>
        </p:nvSpPr>
        <p:spPr>
          <a:xfrm>
            <a:off x="2430514" y="4074240"/>
            <a:ext cx="411485" cy="411485"/>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6</a:t>
            </a:r>
            <a:endParaRPr b="1" sz="180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4B732F"/>
            </a:gs>
            <a:gs pos="48000">
              <a:srgbClr val="73B148"/>
            </a:gs>
            <a:gs pos="100000">
              <a:srgbClr val="A8D08C"/>
            </a:gs>
          </a:gsLst>
          <a:lin ang="16200000" scaled="0"/>
        </a:gradFill>
      </p:bgPr>
    </p:bg>
    <p:spTree>
      <p:nvGrpSpPr>
        <p:cNvPr id="146" name="Shape 146"/>
        <p:cNvGrpSpPr/>
        <p:nvPr/>
      </p:nvGrpSpPr>
      <p:grpSpPr>
        <a:xfrm>
          <a:off x="0" y="0"/>
          <a:ext cx="0" cy="0"/>
          <a:chOff x="0" y="0"/>
          <a:chExt cx="0" cy="0"/>
        </a:xfrm>
      </p:grpSpPr>
      <p:sp>
        <p:nvSpPr>
          <p:cNvPr id="147" name="Google Shape;147;p2"/>
          <p:cNvSpPr/>
          <p:nvPr/>
        </p:nvSpPr>
        <p:spPr>
          <a:xfrm>
            <a:off x="126999" y="128980"/>
            <a:ext cx="9653877" cy="6595670"/>
          </a:xfrm>
          <a:prstGeom prst="roundRect">
            <a:avLst>
              <a:gd fmla="val 3197" name="adj"/>
            </a:avLst>
          </a:prstGeom>
          <a:noFill/>
          <a:ln cap="flat" cmpd="sng" w="12700">
            <a:solidFill>
              <a:schemeClr val="dk1"/>
            </a:solidFill>
            <a:prstDash val="solid"/>
            <a:miter lim="800000"/>
            <a:headEnd len="sm" w="sm" type="none"/>
            <a:tailEnd len="sm" w="sm" type="none"/>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8" name="Google Shape;148;p2"/>
          <p:cNvSpPr txBox="1"/>
          <p:nvPr/>
        </p:nvSpPr>
        <p:spPr>
          <a:xfrm>
            <a:off x="3334243" y="175057"/>
            <a:ext cx="5066807" cy="86177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chemeClr val="dk1"/>
                </a:solidFill>
                <a:latin typeface="Times New Roman"/>
                <a:ea typeface="Times New Roman"/>
                <a:cs typeface="Times New Roman"/>
                <a:sym typeface="Times New Roman"/>
              </a:rPr>
              <a:t>MỘT SỐ ĐIỂM LƯU Ý KHI LUẬT CĂN CƯỚC</a:t>
            </a:r>
            <a:endParaRPr/>
          </a:p>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Luật số: 26/2023/QH15</a:t>
            </a:r>
            <a:endParaRPr/>
          </a:p>
          <a:p>
            <a:pPr indent="0" lvl="0" marL="0" marR="0" rtl="0" algn="ctr">
              <a:spcBef>
                <a:spcPts val="0"/>
              </a:spcBef>
              <a:spcAft>
                <a:spcPts val="0"/>
              </a:spcAft>
              <a:buNone/>
            </a:pPr>
            <a:r>
              <a:rPr b="1" i="1" lang="en-US" sz="1600">
                <a:solidFill>
                  <a:schemeClr val="dk1"/>
                </a:solidFill>
                <a:latin typeface="Times New Roman"/>
                <a:ea typeface="Times New Roman"/>
                <a:cs typeface="Times New Roman"/>
                <a:sym typeface="Times New Roman"/>
              </a:rPr>
              <a:t>Có hiệu lực từ ngày  01/7/2024</a:t>
            </a:r>
            <a:endParaRPr b="1" i="1" sz="1600">
              <a:solidFill>
                <a:schemeClr val="dk1"/>
              </a:solidFill>
              <a:latin typeface="Times New Roman"/>
              <a:ea typeface="Times New Roman"/>
              <a:cs typeface="Times New Roman"/>
              <a:sym typeface="Times New Roman"/>
            </a:endParaRPr>
          </a:p>
        </p:txBody>
      </p:sp>
      <p:grpSp>
        <p:nvGrpSpPr>
          <p:cNvPr id="149" name="Google Shape;149;p2"/>
          <p:cNvGrpSpPr/>
          <p:nvPr/>
        </p:nvGrpSpPr>
        <p:grpSpPr>
          <a:xfrm>
            <a:off x="252061" y="233527"/>
            <a:ext cx="2983261" cy="648979"/>
            <a:chOff x="284000" y="137467"/>
            <a:chExt cx="2983261" cy="648979"/>
          </a:xfrm>
        </p:grpSpPr>
        <p:pic>
          <p:nvPicPr>
            <p:cNvPr id="150" name="Google Shape;150;p2"/>
            <p:cNvPicPr preferRelativeResize="0"/>
            <p:nvPr/>
          </p:nvPicPr>
          <p:blipFill rotWithShape="1">
            <a:blip r:embed="rId3">
              <a:alphaModFix/>
            </a:blip>
            <a:srcRect b="0" l="0" r="0" t="0"/>
            <a:stretch/>
          </p:blipFill>
          <p:spPr>
            <a:xfrm>
              <a:off x="284000" y="137467"/>
              <a:ext cx="805891" cy="648979"/>
            </a:xfrm>
            <a:prstGeom prst="rect">
              <a:avLst/>
            </a:prstGeom>
            <a:noFill/>
            <a:ln>
              <a:noFill/>
            </a:ln>
          </p:spPr>
        </p:pic>
        <p:sp>
          <p:nvSpPr>
            <p:cNvPr id="151" name="Google Shape;151;p2"/>
            <p:cNvSpPr txBox="1"/>
            <p:nvPr/>
          </p:nvSpPr>
          <p:spPr>
            <a:xfrm>
              <a:off x="1071597" y="235784"/>
              <a:ext cx="2195664"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200">
                  <a:solidFill>
                    <a:schemeClr val="dk1"/>
                  </a:solidFill>
                  <a:latin typeface="Times New Roman"/>
                  <a:ea typeface="Times New Roman"/>
                  <a:cs typeface="Times New Roman"/>
                  <a:sym typeface="Times New Roman"/>
                </a:rPr>
                <a:t>CÔNG AN TP. HỒ CHÍ MINH</a:t>
              </a:r>
              <a:endParaRPr/>
            </a:p>
            <a:p>
              <a:pPr indent="0" lvl="0" marL="0" marR="0" rtl="0" algn="ctr">
                <a:spcBef>
                  <a:spcPts val="0"/>
                </a:spcBef>
                <a:spcAft>
                  <a:spcPts val="0"/>
                </a:spcAft>
                <a:buNone/>
              </a:pPr>
              <a:r>
                <a:rPr b="1" lang="en-US" sz="1200">
                  <a:solidFill>
                    <a:schemeClr val="dk1"/>
                  </a:solidFill>
                  <a:latin typeface="Times New Roman"/>
                  <a:ea typeface="Times New Roman"/>
                  <a:cs typeface="Times New Roman"/>
                  <a:sym typeface="Times New Roman"/>
                </a:rPr>
                <a:t>PHÒNG CS QLHC VỀ TTXH</a:t>
              </a:r>
              <a:endParaRPr b="1" sz="1200">
                <a:solidFill>
                  <a:schemeClr val="dk1"/>
                </a:solidFill>
                <a:latin typeface="Times New Roman"/>
                <a:ea typeface="Times New Roman"/>
                <a:cs typeface="Times New Roman"/>
                <a:sym typeface="Times New Roman"/>
              </a:endParaRPr>
            </a:p>
          </p:txBody>
        </p:sp>
      </p:grpSp>
      <p:sp>
        <p:nvSpPr>
          <p:cNvPr id="152" name="Google Shape;152;p2"/>
          <p:cNvSpPr/>
          <p:nvPr/>
        </p:nvSpPr>
        <p:spPr>
          <a:xfrm>
            <a:off x="5467967" y="3517879"/>
            <a:ext cx="4215865" cy="2476411"/>
          </a:xfrm>
          <a:prstGeom prst="roundRect">
            <a:avLst>
              <a:gd fmla="val 9000" name="adj"/>
            </a:avLst>
          </a:prstGeom>
          <a:solidFill>
            <a:srgbClr val="FEE599"/>
          </a:solidFill>
          <a:ln cap="flat" cmpd="sng" w="9525">
            <a:solidFill>
              <a:srgbClr val="FFD966"/>
            </a:solidFill>
            <a:prstDash val="solid"/>
            <a:round/>
            <a:headEnd len="sm" w="sm" type="none"/>
            <a:tailEnd len="sm" w="sm" type="none"/>
          </a:ln>
        </p:spPr>
        <p:txBody>
          <a:bodyPr anchorCtr="0" anchor="t" bIns="0" lIns="91425" spcFirstLastPara="1" rIns="91425" wrap="square" tIns="0">
            <a:spAutoFit/>
          </a:bodyPr>
          <a:lstStyle/>
          <a:p>
            <a:pPr indent="0" lvl="0" marL="0" marR="0" rtl="0" algn="just">
              <a:spcBef>
                <a:spcPts val="0"/>
              </a:spcBef>
              <a:spcAft>
                <a:spcPts val="0"/>
              </a:spcAft>
              <a:buNone/>
            </a:pPr>
            <a:r>
              <a:rPr b="1" lang="en-US" sz="1400">
                <a:solidFill>
                  <a:srgbClr val="FF0000"/>
                </a:solidFill>
                <a:latin typeface="Calibri"/>
                <a:ea typeface="Calibri"/>
                <a:cs typeface="Calibri"/>
                <a:sym typeface="Calibri"/>
              </a:rPr>
              <a:t>    Các hành vi bị nghiêm cấm </a:t>
            </a:r>
            <a:endParaRPr/>
          </a:p>
          <a:p>
            <a:pPr indent="-92075" lvl="0" marL="92075" marR="0" rtl="0" algn="just">
              <a:spcBef>
                <a:spcPts val="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Giữ thẻ căn cước, giấy chứng nhận căn cước trái quy định của pháp luật.</a:t>
            </a:r>
            <a:endParaRPr sz="1100">
              <a:solidFill>
                <a:schemeClr val="dk1"/>
              </a:solidFill>
              <a:latin typeface="Calibri"/>
              <a:ea typeface="Calibri"/>
              <a:cs typeface="Calibri"/>
              <a:sym typeface="Calibri"/>
            </a:endParaRPr>
          </a:p>
          <a:p>
            <a:pPr indent="-92075" lvl="0" marL="92075" marR="0" rtl="0" algn="just">
              <a:spcBef>
                <a:spcPts val="30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Không thực hiện thủ tục cấp thẻ căn cước theo độ tuổi quy định.</a:t>
            </a:r>
            <a:endParaRPr/>
          </a:p>
          <a:p>
            <a:pPr indent="-92075" lvl="0" marL="92075" marR="0" rtl="0" algn="just">
              <a:spcBef>
                <a:spcPts val="30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Làm giả, sửa chữa, cố ý làm sai lệch nội dung thẻ căn cước, căn cước điện tử, giấy chứng nhận căn cước; chiếm đoạt, sử dụng trái phép thẻ căn cước, căn cước điện tử, giấy chứng nhận căn cước của người khác; thuê, cho thuê, cầm cố, nhận cầm cố, hủy hoại thẻ căn cước, giấy chứng nhận căn cước; sử dụng thẻ căn cước giả, căn cước điện tử giả, giấy chứng nhận căn cước giả.</a:t>
            </a:r>
            <a:endParaRPr/>
          </a:p>
          <a:p>
            <a:pPr indent="-92075" lvl="0" marL="92075" marR="0" rtl="0" algn="just">
              <a:spcBef>
                <a:spcPts val="30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Khai thác, chia sẻ, mua, bán, trao đổi, chiếm đoạt, sử dụng trái phép thông tin, dữ liệu trong Cơ sở dữ liệu quốc gia về dân cư, Cơ sở dữ liệu căn cước, hệ thống định danh và xác thực điện tử.</a:t>
            </a:r>
            <a:endParaRPr sz="1050">
              <a:solidFill>
                <a:schemeClr val="dk1"/>
              </a:solidFill>
              <a:latin typeface="Calibri"/>
              <a:ea typeface="Calibri"/>
              <a:cs typeface="Calibri"/>
              <a:sym typeface="Calibri"/>
            </a:endParaRPr>
          </a:p>
        </p:txBody>
      </p:sp>
      <p:sp>
        <p:nvSpPr>
          <p:cNvPr id="153" name="Google Shape;153;p2"/>
          <p:cNvSpPr/>
          <p:nvPr/>
        </p:nvSpPr>
        <p:spPr>
          <a:xfrm>
            <a:off x="274955" y="6286792"/>
            <a:ext cx="9377328" cy="398100"/>
          </a:xfrm>
          <a:prstGeom prst="roundRect">
            <a:avLst>
              <a:gd fmla="val 25762" name="adj"/>
            </a:avLst>
          </a:prstGeom>
          <a:no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1300">
                <a:solidFill>
                  <a:schemeClr val="lt1"/>
                </a:solidFill>
                <a:latin typeface="Times New Roman"/>
                <a:ea typeface="Times New Roman"/>
                <a:cs typeface="Times New Roman"/>
                <a:sym typeface="Times New Roman"/>
              </a:rPr>
              <a:t>Mọi thắc mắc vui lòng liên hệ Phòng Cảnh sát QLHC về TTXH – Công an TP. Hồ Chí Minh qua số điện thoại: 069.318.7111</a:t>
            </a:r>
            <a:endParaRPr/>
          </a:p>
          <a:p>
            <a:pPr indent="0" lvl="0" marL="0" marR="0" rtl="0" algn="ctr">
              <a:spcBef>
                <a:spcPts val="0"/>
              </a:spcBef>
              <a:spcAft>
                <a:spcPts val="0"/>
              </a:spcAft>
              <a:buNone/>
            </a:pPr>
            <a:r>
              <a:rPr lang="en-US" sz="1300">
                <a:solidFill>
                  <a:schemeClr val="lt1"/>
                </a:solidFill>
                <a:latin typeface="Times New Roman"/>
                <a:ea typeface="Times New Roman"/>
                <a:cs typeface="Times New Roman"/>
                <a:sym typeface="Times New Roman"/>
              </a:rPr>
              <a:t>hoặc Đội Cảnh sát QLHC về TTXH - Công an quận/huyện/TP.Thủ Đức hoặc Công an cấp xã nơi cư trú để được hướng dẫn.</a:t>
            </a:r>
            <a:endParaRPr sz="1300">
              <a:solidFill>
                <a:schemeClr val="lt1"/>
              </a:solidFill>
              <a:latin typeface="Times New Roman"/>
              <a:ea typeface="Times New Roman"/>
              <a:cs typeface="Times New Roman"/>
              <a:sym typeface="Times New Roman"/>
            </a:endParaRPr>
          </a:p>
          <a:p>
            <a:pPr indent="0" lvl="0" marL="0" marR="0" rtl="0" algn="ctr">
              <a:spcBef>
                <a:spcPts val="0"/>
              </a:spcBef>
              <a:spcAft>
                <a:spcPts val="0"/>
              </a:spcAft>
              <a:buNone/>
            </a:pPr>
            <a:r>
              <a:rPr lang="en-US" sz="1400">
                <a:solidFill>
                  <a:schemeClr val="lt1"/>
                </a:solidFill>
                <a:latin typeface="Times New Roman"/>
                <a:ea typeface="Times New Roman"/>
                <a:cs typeface="Times New Roman"/>
                <a:sym typeface="Times New Roman"/>
              </a:rPr>
              <a:t>.</a:t>
            </a:r>
            <a:endParaRPr sz="1400">
              <a:solidFill>
                <a:schemeClr val="lt1"/>
              </a:solidFill>
              <a:latin typeface="Times New Roman"/>
              <a:ea typeface="Times New Roman"/>
              <a:cs typeface="Times New Roman"/>
              <a:sym typeface="Times New Roman"/>
            </a:endParaRPr>
          </a:p>
        </p:txBody>
      </p:sp>
      <p:sp>
        <p:nvSpPr>
          <p:cNvPr id="154" name="Google Shape;154;p2"/>
          <p:cNvSpPr/>
          <p:nvPr/>
        </p:nvSpPr>
        <p:spPr>
          <a:xfrm>
            <a:off x="438073" y="3476624"/>
            <a:ext cx="4924502" cy="2540943"/>
          </a:xfrm>
          <a:prstGeom prst="roundRect">
            <a:avLst>
              <a:gd fmla="val 8617" name="adj"/>
            </a:avLst>
          </a:prstGeom>
          <a:solidFill>
            <a:srgbClr val="FEE599"/>
          </a:solidFill>
          <a:ln cap="flat" cmpd="sng" w="9525">
            <a:solidFill>
              <a:srgbClr val="FFF2CC"/>
            </a:solidFill>
            <a:prstDash val="solid"/>
            <a:round/>
            <a:headEnd len="sm" w="sm" type="none"/>
            <a:tailEnd len="sm" w="sm" type="none"/>
          </a:ln>
        </p:spPr>
        <p:txBody>
          <a:bodyPr anchorCtr="0" anchor="t" bIns="0" lIns="91425" spcFirstLastPara="1" rIns="91425" wrap="square" tIns="0">
            <a:spAutoFit/>
          </a:bodyPr>
          <a:lstStyle/>
          <a:p>
            <a:pPr indent="0" lvl="0" marL="0" marR="0" rtl="0" algn="just">
              <a:spcBef>
                <a:spcPts val="0"/>
              </a:spcBef>
              <a:spcAft>
                <a:spcPts val="0"/>
              </a:spcAft>
              <a:buNone/>
            </a:pPr>
            <a:r>
              <a:rPr b="1" lang="en-US" sz="1050">
                <a:solidFill>
                  <a:srgbClr val="FF0000"/>
                </a:solidFill>
                <a:latin typeface="Calibri"/>
                <a:ea typeface="Calibri"/>
                <a:cs typeface="Calibri"/>
                <a:sym typeface="Calibri"/>
              </a:rPr>
              <a:t>    Nghĩa vụ của người dân</a:t>
            </a:r>
            <a:endParaRPr b="1" sz="1050">
              <a:solidFill>
                <a:srgbClr val="FF0000"/>
              </a:solidFill>
              <a:latin typeface="Calibri"/>
              <a:ea typeface="Calibri"/>
              <a:cs typeface="Calibri"/>
              <a:sym typeface="Calibri"/>
            </a:endParaRPr>
          </a:p>
          <a:p>
            <a:pPr indent="-92075" lvl="0" marL="92075" marR="0" rtl="0" algn="just">
              <a:spcBef>
                <a:spcPts val="0"/>
              </a:spcBef>
              <a:spcAft>
                <a:spcPts val="0"/>
              </a:spcAft>
              <a:buClr>
                <a:schemeClr val="dk1"/>
              </a:buClr>
              <a:buSzPts val="1050"/>
              <a:buFont typeface="Arial"/>
              <a:buChar char="•"/>
            </a:pPr>
            <a:r>
              <a:rPr b="1" lang="en-US" sz="1050">
                <a:solidFill>
                  <a:schemeClr val="dk1"/>
                </a:solidFill>
                <a:latin typeface="Calibri"/>
                <a:ea typeface="Calibri"/>
                <a:cs typeface="Calibri"/>
                <a:sym typeface="Calibri"/>
              </a:rPr>
              <a:t>Công dân Việt Nam </a:t>
            </a:r>
            <a:r>
              <a:rPr lang="en-US" sz="1050">
                <a:solidFill>
                  <a:schemeClr val="dk1"/>
                </a:solidFill>
                <a:latin typeface="Calibri"/>
                <a:ea typeface="Calibri"/>
                <a:cs typeface="Calibri"/>
                <a:sym typeface="Calibri"/>
              </a:rPr>
              <a:t>làm thủ tục cấp </a:t>
            </a:r>
            <a:r>
              <a:rPr b="1" lang="en-US" sz="1050">
                <a:solidFill>
                  <a:schemeClr val="dk1"/>
                </a:solidFill>
                <a:latin typeface="Calibri"/>
                <a:ea typeface="Calibri"/>
                <a:cs typeface="Calibri"/>
                <a:sym typeface="Calibri"/>
              </a:rPr>
              <a:t>thẻ căn cước</a:t>
            </a:r>
            <a:r>
              <a:rPr lang="en-US" sz="1050">
                <a:solidFill>
                  <a:schemeClr val="dk1"/>
                </a:solidFill>
                <a:latin typeface="Calibri"/>
                <a:ea typeface="Calibri"/>
                <a:cs typeface="Calibri"/>
                <a:sym typeface="Calibri"/>
              </a:rPr>
              <a:t>;</a:t>
            </a:r>
            <a:endParaRPr/>
          </a:p>
          <a:p>
            <a:pPr indent="-92075" lvl="0" marL="92075" marR="0" rtl="0" algn="just">
              <a:spcBef>
                <a:spcPts val="0"/>
              </a:spcBef>
              <a:spcAft>
                <a:spcPts val="0"/>
              </a:spcAft>
              <a:buClr>
                <a:schemeClr val="dk1"/>
              </a:buClr>
              <a:buSzPts val="1050"/>
              <a:buFont typeface="Arial"/>
              <a:buChar char="•"/>
            </a:pPr>
            <a:r>
              <a:rPr b="1" lang="en-US" sz="1050">
                <a:solidFill>
                  <a:schemeClr val="dk1"/>
                </a:solidFill>
                <a:latin typeface="Calibri"/>
                <a:ea typeface="Calibri"/>
                <a:cs typeface="Calibri"/>
                <a:sym typeface="Calibri"/>
              </a:rPr>
              <a:t>Người gốc Việt Nam chưa xác định được quốc tịch</a:t>
            </a:r>
            <a:r>
              <a:rPr lang="en-US" sz="1050">
                <a:solidFill>
                  <a:schemeClr val="dk1"/>
                </a:solidFill>
                <a:latin typeface="Calibri"/>
                <a:ea typeface="Calibri"/>
                <a:cs typeface="Calibri"/>
                <a:sym typeface="Calibri"/>
              </a:rPr>
              <a:t> làm thủ tục cấp </a:t>
            </a:r>
            <a:r>
              <a:rPr b="1" lang="en-US" sz="1050">
                <a:solidFill>
                  <a:schemeClr val="dk1"/>
                </a:solidFill>
                <a:latin typeface="Calibri"/>
                <a:ea typeface="Calibri"/>
                <a:cs typeface="Calibri"/>
                <a:sym typeface="Calibri"/>
              </a:rPr>
              <a:t>giấy chứng nhận căn cước</a:t>
            </a:r>
            <a:r>
              <a:rPr lang="en-US" sz="1050">
                <a:solidFill>
                  <a:schemeClr val="dk1"/>
                </a:solidFill>
                <a:latin typeface="Calibri"/>
                <a:ea typeface="Calibri"/>
                <a:cs typeface="Calibri"/>
                <a:sym typeface="Calibri"/>
              </a:rPr>
              <a:t>;</a:t>
            </a:r>
            <a:endParaRPr/>
          </a:p>
          <a:p>
            <a:pPr indent="-92075" lvl="0" marL="92075" marR="0" rtl="0" algn="just">
              <a:spcBef>
                <a:spcPts val="0"/>
              </a:spcBef>
              <a:spcAft>
                <a:spcPts val="0"/>
              </a:spcAft>
              <a:buClr>
                <a:schemeClr val="dk1"/>
              </a:buClr>
              <a:buSzPts val="1050"/>
              <a:buFont typeface="Arial"/>
              <a:buChar char="•"/>
            </a:pPr>
            <a:r>
              <a:rPr b="1" lang="en-US" sz="1050">
                <a:solidFill>
                  <a:schemeClr val="dk1"/>
                </a:solidFill>
                <a:latin typeface="Calibri"/>
                <a:ea typeface="Calibri"/>
                <a:cs typeface="Calibri"/>
                <a:sym typeface="Calibri"/>
              </a:rPr>
              <a:t>Bảo quản thẻ căn cước, giấy chứng nhận căn cước</a:t>
            </a:r>
            <a:r>
              <a:rPr lang="en-US" sz="1050">
                <a:solidFill>
                  <a:schemeClr val="dk1"/>
                </a:solidFill>
                <a:latin typeface="Calibri"/>
                <a:ea typeface="Calibri"/>
                <a:cs typeface="Calibri"/>
                <a:sym typeface="Calibri"/>
              </a:rPr>
              <a:t> đã được cấp; </a:t>
            </a:r>
            <a:endParaRPr/>
          </a:p>
          <a:p>
            <a:pPr indent="-92075" lvl="0" marL="92075" marR="0" rtl="0" algn="just">
              <a:spcBef>
                <a:spcPts val="0"/>
              </a:spcBef>
              <a:spcAft>
                <a:spcPts val="0"/>
              </a:spcAft>
              <a:buClr>
                <a:schemeClr val="dk1"/>
              </a:buClr>
              <a:buSzPts val="1050"/>
              <a:buFont typeface="Arial"/>
              <a:buChar char="•"/>
            </a:pPr>
            <a:r>
              <a:rPr lang="en-US" sz="1050">
                <a:solidFill>
                  <a:schemeClr val="dk1"/>
                </a:solidFill>
                <a:latin typeface="Calibri"/>
                <a:ea typeface="Calibri"/>
                <a:cs typeface="Calibri"/>
                <a:sym typeface="Calibri"/>
              </a:rPr>
              <a:t>Cung cấp đầy đủ, chính xác, kịp thời thông tin, tài liệu của mình để cập nhật, điều chỉnh thông tin trong Cơ sở dữ liệu quốc gia về dân cư và Cơ sở dữ liệu căn cước, thẻ căn cước, căn cước điện tử; </a:t>
            </a:r>
            <a:endParaRPr sz="1050">
              <a:solidFill>
                <a:schemeClr val="dk1"/>
              </a:solidFill>
              <a:latin typeface="Calibri"/>
              <a:ea typeface="Calibri"/>
              <a:cs typeface="Calibri"/>
              <a:sym typeface="Calibri"/>
            </a:endParaRPr>
          </a:p>
          <a:p>
            <a:pPr indent="-92075" lvl="0" marL="92075" marR="0" rtl="0" algn="just">
              <a:spcBef>
                <a:spcPts val="0"/>
              </a:spcBef>
              <a:spcAft>
                <a:spcPts val="0"/>
              </a:spcAft>
              <a:buClr>
                <a:schemeClr val="dk1"/>
              </a:buClr>
              <a:buSzPts val="1050"/>
              <a:buFont typeface="Arial"/>
              <a:buChar char="•"/>
            </a:pPr>
            <a:r>
              <a:rPr b="1" lang="en-US" sz="1050">
                <a:solidFill>
                  <a:schemeClr val="dk1"/>
                </a:solidFill>
                <a:latin typeface="Calibri"/>
                <a:ea typeface="Calibri"/>
                <a:cs typeface="Calibri"/>
                <a:sym typeface="Calibri"/>
              </a:rPr>
              <a:t>Cung cấp </a:t>
            </a:r>
            <a:r>
              <a:rPr lang="en-US" sz="1050">
                <a:solidFill>
                  <a:schemeClr val="dk1"/>
                </a:solidFill>
                <a:latin typeface="Calibri"/>
                <a:ea typeface="Calibri"/>
                <a:cs typeface="Calibri"/>
                <a:sym typeface="Calibri"/>
              </a:rPr>
              <a:t>đầy đủ, chính xác, kịp thời </a:t>
            </a:r>
            <a:r>
              <a:rPr b="1" lang="en-US" sz="1050">
                <a:solidFill>
                  <a:schemeClr val="dk1"/>
                </a:solidFill>
                <a:latin typeface="Calibri"/>
                <a:ea typeface="Calibri"/>
                <a:cs typeface="Calibri"/>
                <a:sym typeface="Calibri"/>
              </a:rPr>
              <a:t>thông tin, tài liệu </a:t>
            </a:r>
            <a:r>
              <a:rPr lang="en-US" sz="1050">
                <a:solidFill>
                  <a:schemeClr val="dk1"/>
                </a:solidFill>
                <a:latin typeface="Calibri"/>
                <a:ea typeface="Calibri"/>
                <a:cs typeface="Calibri"/>
                <a:sym typeface="Calibri"/>
              </a:rPr>
              <a:t>của mình đã </a:t>
            </a:r>
            <a:r>
              <a:rPr b="1" lang="en-US" sz="1050">
                <a:solidFill>
                  <a:schemeClr val="dk1"/>
                </a:solidFill>
                <a:latin typeface="Calibri"/>
                <a:ea typeface="Calibri"/>
                <a:cs typeface="Calibri"/>
                <a:sym typeface="Calibri"/>
              </a:rPr>
              <a:t>thay đổi so với thông tin trên thẻ căn cước, giấy chứng nhận căn cước </a:t>
            </a:r>
            <a:r>
              <a:rPr lang="en-US" sz="1050">
                <a:solidFill>
                  <a:schemeClr val="dk1"/>
                </a:solidFill>
                <a:latin typeface="Calibri"/>
                <a:ea typeface="Calibri"/>
                <a:cs typeface="Calibri"/>
                <a:sym typeface="Calibri"/>
              </a:rPr>
              <a:t>khi thực hiện giao dịch có liên quan và </a:t>
            </a:r>
            <a:r>
              <a:rPr b="1" lang="en-US" sz="1050">
                <a:solidFill>
                  <a:schemeClr val="dk1"/>
                </a:solidFill>
                <a:latin typeface="Calibri"/>
                <a:ea typeface="Calibri"/>
                <a:cs typeface="Calibri"/>
                <a:sym typeface="Calibri"/>
              </a:rPr>
              <a:t>chịu trách nhiệm về tính đầy đủ, chính xác của thông tin, tài liệu</a:t>
            </a:r>
            <a:r>
              <a:rPr lang="en-US" sz="1050">
                <a:solidFill>
                  <a:schemeClr val="dk1"/>
                </a:solidFill>
                <a:latin typeface="Calibri"/>
                <a:ea typeface="Calibri"/>
                <a:cs typeface="Calibri"/>
                <a:sym typeface="Calibri"/>
              </a:rPr>
              <a:t>;</a:t>
            </a:r>
            <a:endParaRPr/>
          </a:p>
          <a:p>
            <a:pPr indent="-92075" lvl="0" marL="92075" marR="0" rtl="0" algn="just">
              <a:spcBef>
                <a:spcPts val="0"/>
              </a:spcBef>
              <a:spcAft>
                <a:spcPts val="0"/>
              </a:spcAft>
              <a:buClr>
                <a:schemeClr val="dk1"/>
              </a:buClr>
              <a:buSzPts val="1050"/>
              <a:buFont typeface="Arial"/>
              <a:buChar char="•"/>
            </a:pPr>
            <a:r>
              <a:rPr b="1" lang="en-US" sz="1050">
                <a:solidFill>
                  <a:schemeClr val="dk1"/>
                </a:solidFill>
                <a:latin typeface="Calibri"/>
                <a:ea typeface="Calibri"/>
                <a:cs typeface="Calibri"/>
                <a:sym typeface="Calibri"/>
              </a:rPr>
              <a:t>Xuất trình</a:t>
            </a:r>
            <a:r>
              <a:rPr lang="en-US" sz="1050">
                <a:solidFill>
                  <a:schemeClr val="dk1"/>
                </a:solidFill>
                <a:latin typeface="Calibri"/>
                <a:ea typeface="Calibri"/>
                <a:cs typeface="Calibri"/>
                <a:sym typeface="Calibri"/>
              </a:rPr>
              <a:t> thẻ căn cước, căn cước điện tử, giấy chứng nhận căn cước hoặc cung cấp số định danh cá nhân </a:t>
            </a:r>
            <a:r>
              <a:rPr b="1" lang="en-US" sz="1050">
                <a:solidFill>
                  <a:schemeClr val="dk1"/>
                </a:solidFill>
                <a:latin typeface="Calibri"/>
                <a:ea typeface="Calibri"/>
                <a:cs typeface="Calibri"/>
                <a:sym typeface="Calibri"/>
              </a:rPr>
              <a:t>khi người có thẩm quyền yêu cầu kiểm tra</a:t>
            </a:r>
            <a:r>
              <a:rPr lang="en-US" sz="1050">
                <a:solidFill>
                  <a:schemeClr val="dk1"/>
                </a:solidFill>
                <a:latin typeface="Calibri"/>
                <a:ea typeface="Calibri"/>
                <a:cs typeface="Calibri"/>
                <a:sym typeface="Calibri"/>
              </a:rPr>
              <a:t>;</a:t>
            </a:r>
            <a:endParaRPr sz="1050">
              <a:solidFill>
                <a:schemeClr val="dk1"/>
              </a:solidFill>
              <a:latin typeface="Calibri"/>
              <a:ea typeface="Calibri"/>
              <a:cs typeface="Calibri"/>
              <a:sym typeface="Calibri"/>
            </a:endParaRPr>
          </a:p>
          <a:p>
            <a:pPr indent="-92075" lvl="0" marL="92075" marR="0" rtl="0" algn="just">
              <a:spcBef>
                <a:spcPts val="0"/>
              </a:spcBef>
              <a:spcAft>
                <a:spcPts val="0"/>
              </a:spcAft>
              <a:buClr>
                <a:schemeClr val="dk1"/>
              </a:buClr>
              <a:buSzPts val="1050"/>
              <a:buFont typeface="Arial"/>
              <a:buChar char="•"/>
            </a:pPr>
            <a:r>
              <a:rPr b="1" lang="en-US" sz="1050">
                <a:solidFill>
                  <a:schemeClr val="dk1"/>
                </a:solidFill>
                <a:latin typeface="Calibri"/>
                <a:ea typeface="Calibri"/>
                <a:cs typeface="Calibri"/>
                <a:sym typeface="Calibri"/>
              </a:rPr>
              <a:t>Nộp thẻ căn cước, giấy chứng nhận căn cước </a:t>
            </a:r>
            <a:r>
              <a:rPr lang="en-US" sz="1050">
                <a:solidFill>
                  <a:schemeClr val="dk1"/>
                </a:solidFill>
                <a:latin typeface="Calibri"/>
                <a:ea typeface="Calibri"/>
                <a:cs typeface="Calibri"/>
                <a:sym typeface="Calibri"/>
              </a:rPr>
              <a:t>cho cơ quan có thẩm quyền trong trường hợp </a:t>
            </a:r>
            <a:r>
              <a:rPr b="1" lang="en-US" sz="1050">
                <a:solidFill>
                  <a:schemeClr val="dk1"/>
                </a:solidFill>
                <a:latin typeface="Calibri"/>
                <a:ea typeface="Calibri"/>
                <a:cs typeface="Calibri"/>
                <a:sym typeface="Calibri"/>
              </a:rPr>
              <a:t>cấp đổi, bị thu hồi, bị giữ thẻ </a:t>
            </a:r>
            <a:r>
              <a:rPr lang="en-US" sz="1050">
                <a:solidFill>
                  <a:schemeClr val="dk1"/>
                </a:solidFill>
                <a:latin typeface="Calibri"/>
                <a:ea typeface="Calibri"/>
                <a:cs typeface="Calibri"/>
                <a:sym typeface="Calibri"/>
              </a:rPr>
              <a:t>căn cước, giấy chứng nhận căn cước.</a:t>
            </a:r>
            <a:endParaRPr/>
          </a:p>
        </p:txBody>
      </p:sp>
      <p:sp>
        <p:nvSpPr>
          <p:cNvPr id="155" name="Google Shape;155;p2"/>
          <p:cNvSpPr/>
          <p:nvPr/>
        </p:nvSpPr>
        <p:spPr>
          <a:xfrm>
            <a:off x="5410200" y="1142086"/>
            <a:ext cx="3524249" cy="2149048"/>
          </a:xfrm>
          <a:prstGeom prst="roundRect">
            <a:avLst>
              <a:gd fmla="val 3504" name="adj"/>
            </a:avLst>
          </a:prstGeom>
          <a:solidFill>
            <a:srgbClr val="FEE599"/>
          </a:solidFill>
          <a:ln>
            <a:noFill/>
          </a:ln>
        </p:spPr>
        <p:txBody>
          <a:bodyPr anchorCtr="0" anchor="t" bIns="0" lIns="91425" spcFirstLastPara="1" rIns="91425" wrap="square" tIns="0">
            <a:spAutoFit/>
          </a:bodyPr>
          <a:lstStyle/>
          <a:p>
            <a:pPr indent="0" lvl="0" marL="0" marR="0" rtl="0" algn="just">
              <a:spcBef>
                <a:spcPts val="0"/>
              </a:spcBef>
              <a:spcAft>
                <a:spcPts val="0"/>
              </a:spcAft>
              <a:buNone/>
            </a:pPr>
            <a:r>
              <a:t/>
            </a:r>
            <a:endParaRPr b="1" sz="1100">
              <a:solidFill>
                <a:srgbClr val="FF0000"/>
              </a:solidFill>
              <a:latin typeface="Calibri"/>
              <a:ea typeface="Calibri"/>
              <a:cs typeface="Calibri"/>
              <a:sym typeface="Calibri"/>
            </a:endParaRPr>
          </a:p>
          <a:p>
            <a:pPr indent="0" lvl="0" marL="0" marR="0" rtl="0" algn="just">
              <a:spcBef>
                <a:spcPts val="0"/>
              </a:spcBef>
              <a:spcAft>
                <a:spcPts val="0"/>
              </a:spcAft>
              <a:buNone/>
            </a:pPr>
            <a:r>
              <a:t/>
            </a:r>
            <a:endParaRPr b="1" sz="1100">
              <a:solidFill>
                <a:srgbClr val="FF0000"/>
              </a:solidFill>
              <a:latin typeface="Calibri"/>
              <a:ea typeface="Calibri"/>
              <a:cs typeface="Calibri"/>
              <a:sym typeface="Calibri"/>
            </a:endParaRPr>
          </a:p>
          <a:p>
            <a:pPr indent="0" lvl="0" marL="0" marR="0" rtl="0" algn="just">
              <a:spcBef>
                <a:spcPts val="0"/>
              </a:spcBef>
              <a:spcAft>
                <a:spcPts val="0"/>
              </a:spcAft>
              <a:buNone/>
            </a:pPr>
            <a:r>
              <a:rPr b="1" lang="en-US" sz="1100">
                <a:solidFill>
                  <a:srgbClr val="FF0000"/>
                </a:solidFill>
                <a:latin typeface="Calibri"/>
                <a:ea typeface="Calibri"/>
                <a:cs typeface="Calibri"/>
                <a:sym typeface="Calibri"/>
              </a:rPr>
              <a:t>   Lợi ích của thẻ căn cước </a:t>
            </a:r>
            <a:endParaRPr b="1" sz="1100">
              <a:solidFill>
                <a:srgbClr val="FF0000"/>
              </a:solidFill>
              <a:latin typeface="Calibri"/>
              <a:ea typeface="Calibri"/>
              <a:cs typeface="Calibri"/>
              <a:sym typeface="Calibri"/>
            </a:endParaRPr>
          </a:p>
          <a:p>
            <a:pPr indent="-92075" lvl="0" marL="92075" marR="0" rtl="0" algn="just">
              <a:spcBef>
                <a:spcPts val="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Có giá trị chứng minh về căn cước và thông tin khác đã được tích hợp vào thẻ căn cước của người được cấp thẻ để thực hiện </a:t>
            </a:r>
            <a:r>
              <a:rPr b="1" lang="en-US" sz="1100">
                <a:solidFill>
                  <a:schemeClr val="dk1"/>
                </a:solidFill>
                <a:latin typeface="Calibri"/>
                <a:ea typeface="Calibri"/>
                <a:cs typeface="Calibri"/>
                <a:sym typeface="Calibri"/>
              </a:rPr>
              <a:t>thủ tục hành chính, dịch vụ công</a:t>
            </a:r>
            <a:r>
              <a:rPr lang="en-US" sz="1100">
                <a:solidFill>
                  <a:schemeClr val="dk1"/>
                </a:solidFill>
                <a:latin typeface="Calibri"/>
                <a:ea typeface="Calibri"/>
                <a:cs typeface="Calibri"/>
                <a:sym typeface="Calibri"/>
              </a:rPr>
              <a:t>, các giao dịch và hoạt động khác trên lãnh thổ Việt Nam.</a:t>
            </a:r>
            <a:endParaRPr/>
          </a:p>
          <a:p>
            <a:pPr indent="-92075" lvl="0" marL="92075" marR="0" rtl="0" algn="just">
              <a:spcBef>
                <a:spcPts val="60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Được sử dụng thay cho </a:t>
            </a:r>
            <a:r>
              <a:rPr b="1" lang="en-US" sz="1100">
                <a:solidFill>
                  <a:schemeClr val="dk1"/>
                </a:solidFill>
                <a:latin typeface="Calibri"/>
                <a:ea typeface="Calibri"/>
                <a:cs typeface="Calibri"/>
                <a:sym typeface="Calibri"/>
              </a:rPr>
              <a:t>giấy tờ xuất nhập cảnh</a:t>
            </a:r>
            <a:r>
              <a:rPr lang="en-US" sz="1100">
                <a:solidFill>
                  <a:schemeClr val="dk1"/>
                </a:solidFill>
                <a:latin typeface="Calibri"/>
                <a:ea typeface="Calibri"/>
                <a:cs typeface="Calibri"/>
                <a:sym typeface="Calibri"/>
              </a:rPr>
              <a:t> trong trường hợp nước Cộng hòa xã hội chủ nghĩa Việt Nam và nước ngoài </a:t>
            </a:r>
            <a:r>
              <a:rPr b="1" lang="en-US" sz="1100">
                <a:solidFill>
                  <a:schemeClr val="dk1"/>
                </a:solidFill>
                <a:latin typeface="Calibri"/>
                <a:ea typeface="Calibri"/>
                <a:cs typeface="Calibri"/>
                <a:sym typeface="Calibri"/>
              </a:rPr>
              <a:t>ký kết điều ước hoặc thỏa thuận quốc tế cho phép người dân nước ký kết được sử dụng thẻ căn cước thay cho giấy tờ xuất nhập cảnh </a:t>
            </a:r>
            <a:r>
              <a:rPr lang="en-US" sz="1100">
                <a:solidFill>
                  <a:schemeClr val="dk1"/>
                </a:solidFill>
                <a:latin typeface="Calibri"/>
                <a:ea typeface="Calibri"/>
                <a:cs typeface="Calibri"/>
                <a:sym typeface="Calibri"/>
              </a:rPr>
              <a:t>trên lãnh thổ của nhau.</a:t>
            </a:r>
            <a:endParaRPr sz="1100">
              <a:solidFill>
                <a:schemeClr val="dk1"/>
              </a:solidFill>
              <a:latin typeface="Calibri"/>
              <a:ea typeface="Calibri"/>
              <a:cs typeface="Calibri"/>
              <a:sym typeface="Calibri"/>
            </a:endParaRPr>
          </a:p>
        </p:txBody>
      </p:sp>
      <p:pic>
        <p:nvPicPr>
          <p:cNvPr id="156" name="Google Shape;156;p2"/>
          <p:cNvPicPr preferRelativeResize="0"/>
          <p:nvPr/>
        </p:nvPicPr>
        <p:blipFill rotWithShape="1">
          <a:blip r:embed="rId4">
            <a:alphaModFix/>
          </a:blip>
          <a:srcRect b="0" l="0" r="0" t="0"/>
          <a:stretch/>
        </p:blipFill>
        <p:spPr>
          <a:xfrm>
            <a:off x="9002301" y="945093"/>
            <a:ext cx="720000" cy="720000"/>
          </a:xfrm>
          <a:prstGeom prst="ellipse">
            <a:avLst/>
          </a:prstGeom>
          <a:noFill/>
          <a:ln cap="flat" cmpd="sng" w="38100">
            <a:solidFill>
              <a:schemeClr val="dk1"/>
            </a:solidFill>
            <a:prstDash val="solid"/>
            <a:round/>
            <a:headEnd len="sm" w="sm" type="none"/>
            <a:tailEnd len="sm" w="sm" type="none"/>
          </a:ln>
        </p:spPr>
      </p:pic>
      <p:pic>
        <p:nvPicPr>
          <p:cNvPr id="157" name="Google Shape;157;p2"/>
          <p:cNvPicPr preferRelativeResize="0"/>
          <p:nvPr/>
        </p:nvPicPr>
        <p:blipFill rotWithShape="1">
          <a:blip r:embed="rId5">
            <a:alphaModFix/>
          </a:blip>
          <a:srcRect b="0" l="0" r="0" t="0"/>
          <a:stretch/>
        </p:blipFill>
        <p:spPr>
          <a:xfrm rot="-780000">
            <a:off x="9002300" y="2617913"/>
            <a:ext cx="720000" cy="720000"/>
          </a:xfrm>
          <a:prstGeom prst="ellipse">
            <a:avLst/>
          </a:prstGeom>
          <a:noFill/>
          <a:ln cap="flat" cmpd="sng" w="38100">
            <a:solidFill>
              <a:schemeClr val="dk1"/>
            </a:solidFill>
            <a:prstDash val="solid"/>
            <a:round/>
            <a:headEnd len="sm" w="sm" type="none"/>
            <a:tailEnd len="sm" w="sm" type="none"/>
          </a:ln>
        </p:spPr>
      </p:pic>
      <p:pic>
        <p:nvPicPr>
          <p:cNvPr id="158" name="Google Shape;158;p2"/>
          <p:cNvPicPr preferRelativeResize="0"/>
          <p:nvPr/>
        </p:nvPicPr>
        <p:blipFill rotWithShape="1">
          <a:blip r:embed="rId6">
            <a:alphaModFix/>
          </a:blip>
          <a:srcRect b="0" l="0" r="0" t="0"/>
          <a:stretch/>
        </p:blipFill>
        <p:spPr>
          <a:xfrm>
            <a:off x="9017755" y="1785479"/>
            <a:ext cx="720000" cy="720000"/>
          </a:xfrm>
          <a:prstGeom prst="ellipse">
            <a:avLst/>
          </a:prstGeom>
          <a:noFill/>
          <a:ln cap="flat" cmpd="sng" w="38100">
            <a:solidFill>
              <a:schemeClr val="dk1"/>
            </a:solidFill>
            <a:prstDash val="solid"/>
            <a:round/>
            <a:headEnd len="sm" w="sm" type="none"/>
            <a:tailEnd len="sm" w="sm" type="none"/>
          </a:ln>
        </p:spPr>
      </p:pic>
      <p:sp>
        <p:nvSpPr>
          <p:cNvPr id="159" name="Google Shape;159;p2"/>
          <p:cNvSpPr/>
          <p:nvPr/>
        </p:nvSpPr>
        <p:spPr>
          <a:xfrm>
            <a:off x="200026" y="3375280"/>
            <a:ext cx="434867" cy="411485"/>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0" lIns="0" spcFirstLastPara="1" rIns="0" wrap="square" tIns="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3</a:t>
            </a:r>
            <a:endParaRPr b="1" sz="1800">
              <a:solidFill>
                <a:schemeClr val="lt1"/>
              </a:solidFill>
              <a:latin typeface="Calibri"/>
              <a:ea typeface="Calibri"/>
              <a:cs typeface="Calibri"/>
              <a:sym typeface="Calibri"/>
            </a:endParaRPr>
          </a:p>
        </p:txBody>
      </p:sp>
      <p:grpSp>
        <p:nvGrpSpPr>
          <p:cNvPr id="160" name="Google Shape;160;p2"/>
          <p:cNvGrpSpPr/>
          <p:nvPr/>
        </p:nvGrpSpPr>
        <p:grpSpPr>
          <a:xfrm>
            <a:off x="413110" y="1151104"/>
            <a:ext cx="4901840" cy="2144546"/>
            <a:chOff x="5604236" y="3487504"/>
            <a:chExt cx="4056192" cy="2426240"/>
          </a:xfrm>
        </p:grpSpPr>
        <p:sp>
          <p:nvSpPr>
            <p:cNvPr id="161" name="Google Shape;161;p2"/>
            <p:cNvSpPr/>
            <p:nvPr/>
          </p:nvSpPr>
          <p:spPr>
            <a:xfrm>
              <a:off x="5604236" y="3487504"/>
              <a:ext cx="4056192" cy="2426240"/>
            </a:xfrm>
            <a:prstGeom prst="roundRect">
              <a:avLst>
                <a:gd fmla="val 7090" name="adj"/>
              </a:avLst>
            </a:prstGeom>
            <a:solidFill>
              <a:srgbClr val="FEE599"/>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2" name="Google Shape;162;p2"/>
            <p:cNvSpPr txBox="1"/>
            <p:nvPr/>
          </p:nvSpPr>
          <p:spPr>
            <a:xfrm>
              <a:off x="5709483" y="3553543"/>
              <a:ext cx="3902717" cy="922741"/>
            </a:xfrm>
            <a:prstGeom prst="rect">
              <a:avLst/>
            </a:prstGeom>
            <a:solidFill>
              <a:srgbClr val="FEE599"/>
            </a:solid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1100">
                  <a:solidFill>
                    <a:srgbClr val="FF0000"/>
                  </a:solidFill>
                  <a:latin typeface="Calibri"/>
                  <a:ea typeface="Calibri"/>
                  <a:cs typeface="Calibri"/>
                  <a:sym typeface="Calibri"/>
                </a:rPr>
                <a:t>    </a:t>
              </a:r>
              <a:endParaRPr/>
            </a:p>
            <a:p>
              <a:pPr indent="-92075" lvl="0" marL="92075" marR="0" rtl="0" algn="just">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Người dân </a:t>
              </a:r>
              <a:r>
                <a:rPr b="1" lang="en-US" sz="1200">
                  <a:solidFill>
                    <a:schemeClr val="dk1"/>
                  </a:solidFill>
                  <a:latin typeface="Calibri"/>
                  <a:ea typeface="Calibri"/>
                  <a:cs typeface="Calibri"/>
                  <a:sym typeface="Calibri"/>
                </a:rPr>
                <a:t>không bắt buộc </a:t>
              </a:r>
              <a:r>
                <a:rPr lang="en-US" sz="1200">
                  <a:solidFill>
                    <a:schemeClr val="dk1"/>
                  </a:solidFill>
                  <a:latin typeface="Calibri"/>
                  <a:ea typeface="Calibri"/>
                  <a:cs typeface="Calibri"/>
                  <a:sym typeface="Calibri"/>
                </a:rPr>
                <a:t>phải đổi thẻ “</a:t>
              </a:r>
              <a:r>
                <a:rPr b="1" lang="en-US" sz="1200">
                  <a:solidFill>
                    <a:schemeClr val="dk1"/>
                  </a:solidFill>
                  <a:latin typeface="Calibri"/>
                  <a:ea typeface="Calibri"/>
                  <a:cs typeface="Calibri"/>
                  <a:sym typeface="Calibri"/>
                </a:rPr>
                <a:t>CĂN CƯỚC CÔNG DÂN</a:t>
              </a:r>
              <a:r>
                <a:rPr lang="en-US" sz="1200">
                  <a:solidFill>
                    <a:schemeClr val="dk1"/>
                  </a:solidFill>
                  <a:latin typeface="Calibri"/>
                  <a:ea typeface="Calibri"/>
                  <a:cs typeface="Calibri"/>
                  <a:sym typeface="Calibri"/>
                </a:rPr>
                <a:t>” sang thẻ “</a:t>
              </a:r>
              <a:r>
                <a:rPr b="1" lang="en-US" sz="1200">
                  <a:solidFill>
                    <a:schemeClr val="dk1"/>
                  </a:solidFill>
                  <a:latin typeface="Calibri"/>
                  <a:ea typeface="Calibri"/>
                  <a:cs typeface="Calibri"/>
                  <a:sym typeface="Calibri"/>
                </a:rPr>
                <a:t>CĂN CƯỚC</a:t>
              </a:r>
              <a:r>
                <a:rPr lang="en-US" sz="1200">
                  <a:solidFill>
                    <a:schemeClr val="dk1"/>
                  </a:solidFill>
                  <a:latin typeface="Calibri"/>
                  <a:ea typeface="Calibri"/>
                  <a:cs typeface="Calibri"/>
                  <a:sym typeface="Calibri"/>
                </a:rPr>
                <a:t>”.</a:t>
              </a:r>
              <a:endParaRPr/>
            </a:p>
            <a:p>
              <a:pPr indent="-92075" lvl="0" marL="92075" marR="0" rtl="0" algn="just">
                <a:spcBef>
                  <a:spcPts val="0"/>
                </a:spcBef>
                <a:spcAft>
                  <a:spcPts val="0"/>
                </a:spcAft>
                <a:buClr>
                  <a:schemeClr val="dk1"/>
                </a:buClr>
                <a:buSzPts val="1200"/>
                <a:buFont typeface="Arial"/>
                <a:buChar char="•"/>
              </a:pPr>
              <a:r>
                <a:rPr b="1" lang="en-US" sz="1200">
                  <a:solidFill>
                    <a:schemeClr val="dk1"/>
                  </a:solidFill>
                  <a:latin typeface="Calibri"/>
                  <a:ea typeface="Calibri"/>
                  <a:cs typeface="Calibri"/>
                  <a:sym typeface="Calibri"/>
                </a:rPr>
                <a:t>Từ ngày 01/01/2025</a:t>
              </a:r>
              <a:r>
                <a:rPr lang="en-US" sz="1200">
                  <a:solidFill>
                    <a:schemeClr val="dk1"/>
                  </a:solidFill>
                  <a:latin typeface="Calibri"/>
                  <a:ea typeface="Calibri"/>
                  <a:cs typeface="Calibri"/>
                  <a:sym typeface="Calibri"/>
                </a:rPr>
                <a:t>, tất cả </a:t>
              </a:r>
              <a:r>
                <a:rPr b="1" lang="en-US" sz="1200">
                  <a:solidFill>
                    <a:schemeClr val="dk1"/>
                  </a:solidFill>
                  <a:latin typeface="Calibri"/>
                  <a:ea typeface="Calibri"/>
                  <a:cs typeface="Calibri"/>
                  <a:sym typeface="Calibri"/>
                </a:rPr>
                <a:t>Giấy</a:t>
              </a:r>
              <a:r>
                <a:rPr lang="en-US" sz="1200">
                  <a:solidFill>
                    <a:schemeClr val="dk1"/>
                  </a:solidFill>
                  <a:latin typeface="Calibri"/>
                  <a:ea typeface="Calibri"/>
                  <a:cs typeface="Calibri"/>
                  <a:sym typeface="Calibri"/>
                </a:rPr>
                <a:t> </a:t>
              </a:r>
              <a:r>
                <a:rPr b="1" lang="en-US" sz="1200">
                  <a:solidFill>
                    <a:schemeClr val="dk1"/>
                  </a:solidFill>
                  <a:latin typeface="Calibri"/>
                  <a:ea typeface="Calibri"/>
                  <a:cs typeface="Calibri"/>
                  <a:sym typeface="Calibri"/>
                </a:rPr>
                <a:t>CMND </a:t>
              </a:r>
              <a:r>
                <a:rPr lang="en-US" sz="1200">
                  <a:solidFill>
                    <a:schemeClr val="dk1"/>
                  </a:solidFill>
                  <a:latin typeface="Calibri"/>
                  <a:ea typeface="Calibri"/>
                  <a:cs typeface="Calibri"/>
                  <a:sym typeface="Calibri"/>
                </a:rPr>
                <a:t>sẽ </a:t>
              </a:r>
              <a:r>
                <a:rPr b="1" lang="en-US" sz="1200">
                  <a:solidFill>
                    <a:schemeClr val="dk1"/>
                  </a:solidFill>
                  <a:latin typeface="Calibri"/>
                  <a:ea typeface="Calibri"/>
                  <a:cs typeface="Calibri"/>
                  <a:sym typeface="Calibri"/>
                </a:rPr>
                <a:t>hết giá trị sử dụng.</a:t>
              </a:r>
              <a:endParaRPr/>
            </a:p>
          </p:txBody>
        </p:sp>
        <p:sp>
          <p:nvSpPr>
            <p:cNvPr id="163" name="Google Shape;163;p2"/>
            <p:cNvSpPr txBox="1"/>
            <p:nvPr/>
          </p:nvSpPr>
          <p:spPr>
            <a:xfrm>
              <a:off x="5709485" y="4402982"/>
              <a:ext cx="3783919" cy="1236125"/>
            </a:xfrm>
            <a:prstGeom prst="rect">
              <a:avLst/>
            </a:prstGeom>
            <a:solidFill>
              <a:srgbClr val="FEE599"/>
            </a:solidFill>
            <a:ln>
              <a:noFill/>
            </a:ln>
          </p:spPr>
          <p:txBody>
            <a:bodyPr anchorCtr="0" anchor="t" bIns="45700" lIns="91425" spcFirstLastPara="1" rIns="91425" wrap="square" tIns="45700">
              <a:spAutoFit/>
            </a:bodyPr>
            <a:lstStyle/>
            <a:p>
              <a:pPr indent="-92075" lvl="0" marL="92075" marR="0" rtl="0" algn="just">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Thẻ CCCD, Giấy CMND hết hạn sử dụng </a:t>
              </a:r>
              <a:r>
                <a:rPr b="1" lang="en-US" sz="1200">
                  <a:solidFill>
                    <a:schemeClr val="dk1"/>
                  </a:solidFill>
                  <a:latin typeface="Calibri"/>
                  <a:ea typeface="Calibri"/>
                  <a:cs typeface="Calibri"/>
                  <a:sym typeface="Calibri"/>
                </a:rPr>
                <a:t>từ ngày 15/01/2024 đến trước ngày 30/6/2024</a:t>
              </a:r>
              <a:r>
                <a:rPr lang="en-US" sz="1200">
                  <a:solidFill>
                    <a:schemeClr val="dk1"/>
                  </a:solidFill>
                  <a:latin typeface="Calibri"/>
                  <a:ea typeface="Calibri"/>
                  <a:cs typeface="Calibri"/>
                  <a:sym typeface="Calibri"/>
                </a:rPr>
                <a:t> thì </a:t>
              </a:r>
              <a:r>
                <a:rPr b="1" lang="en-US" sz="1200">
                  <a:solidFill>
                    <a:schemeClr val="dk1"/>
                  </a:solidFill>
                  <a:latin typeface="Calibri"/>
                  <a:ea typeface="Calibri"/>
                  <a:cs typeface="Calibri"/>
                  <a:sym typeface="Calibri"/>
                </a:rPr>
                <a:t>tiếp tục có giá trị sử dụng đến hết ngày 30/6/2024</a:t>
              </a:r>
              <a:r>
                <a:rPr lang="en-US" sz="1200">
                  <a:solidFill>
                    <a:schemeClr val="dk1"/>
                  </a:solidFill>
                  <a:latin typeface="Calibri"/>
                  <a:ea typeface="Calibri"/>
                  <a:cs typeface="Calibri"/>
                  <a:sym typeface="Calibri"/>
                </a:rPr>
                <a:t>  (Khoản 3 Điều 46 Luật Căn cước)</a:t>
              </a:r>
              <a:endParaRPr/>
            </a:p>
            <a:p>
              <a:pPr indent="-92075" lvl="0" marL="92075" marR="0" rtl="0" algn="just">
                <a:spcBef>
                  <a:spcPts val="60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Các loại giấy tờ có giá trị pháp lý đã phát hành có sử dụng thông tin từ CMND, CCCD được </a:t>
              </a:r>
              <a:r>
                <a:rPr b="1" lang="en-US" sz="1200">
                  <a:solidFill>
                    <a:schemeClr val="dk1"/>
                  </a:solidFill>
                  <a:latin typeface="Calibri"/>
                  <a:ea typeface="Calibri"/>
                  <a:cs typeface="Calibri"/>
                  <a:sym typeface="Calibri"/>
                </a:rPr>
                <a:t>giữ nguyên giá trị sử dụng</a:t>
              </a:r>
              <a:r>
                <a:rPr lang="en-US"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p:txBody>
        </p:sp>
      </p:grpSp>
      <p:sp>
        <p:nvSpPr>
          <p:cNvPr id="164" name="Google Shape;164;p2"/>
          <p:cNvSpPr/>
          <p:nvPr/>
        </p:nvSpPr>
        <p:spPr>
          <a:xfrm>
            <a:off x="192034" y="1080767"/>
            <a:ext cx="411485" cy="411485"/>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1</a:t>
            </a:r>
            <a:endParaRPr b="1" sz="1800">
              <a:solidFill>
                <a:schemeClr val="lt1"/>
              </a:solidFill>
              <a:latin typeface="Calibri"/>
              <a:ea typeface="Calibri"/>
              <a:cs typeface="Calibri"/>
              <a:sym typeface="Calibri"/>
            </a:endParaRPr>
          </a:p>
        </p:txBody>
      </p:sp>
      <p:sp>
        <p:nvSpPr>
          <p:cNvPr id="165" name="Google Shape;165;p2"/>
          <p:cNvSpPr/>
          <p:nvPr/>
        </p:nvSpPr>
        <p:spPr>
          <a:xfrm>
            <a:off x="5383159" y="3338192"/>
            <a:ext cx="411485" cy="411485"/>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4</a:t>
            </a:r>
            <a:endParaRPr b="1" sz="1800">
              <a:solidFill>
                <a:schemeClr val="lt1"/>
              </a:solidFill>
              <a:latin typeface="Calibri"/>
              <a:ea typeface="Calibri"/>
              <a:cs typeface="Calibri"/>
              <a:sym typeface="Calibri"/>
            </a:endParaRPr>
          </a:p>
        </p:txBody>
      </p:sp>
      <p:sp>
        <p:nvSpPr>
          <p:cNvPr id="166" name="Google Shape;166;p2"/>
          <p:cNvSpPr/>
          <p:nvPr/>
        </p:nvSpPr>
        <p:spPr>
          <a:xfrm>
            <a:off x="5364109" y="1099817"/>
            <a:ext cx="411485" cy="411485"/>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2</a:t>
            </a:r>
            <a:endParaRPr b="1"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2023-12-12T04:09:36Z</dcterms:created>
  <dc:creator>Administrator</dc:creator>
</cp:coreProperties>
</file>